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622292"/>
            <a:ext cx="12192000" cy="2231390"/>
          </a:xfrm>
          <a:custGeom>
            <a:avLst/>
            <a:gdLst/>
            <a:ahLst/>
            <a:cxnLst/>
            <a:rect l="l" t="t" r="r" b="b"/>
            <a:pathLst>
              <a:path w="12192000" h="2231390">
                <a:moveTo>
                  <a:pt x="12192000" y="0"/>
                </a:moveTo>
                <a:lnTo>
                  <a:pt x="0" y="0"/>
                </a:lnTo>
                <a:lnTo>
                  <a:pt x="0" y="2231135"/>
                </a:lnTo>
                <a:lnTo>
                  <a:pt x="12192000" y="2231135"/>
                </a:lnTo>
                <a:lnTo>
                  <a:pt x="12192000" y="0"/>
                </a:lnTo>
                <a:close/>
              </a:path>
            </a:pathLst>
          </a:custGeom>
          <a:solidFill>
            <a:srgbClr val="944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84503" y="5949696"/>
            <a:ext cx="2188845" cy="0"/>
          </a:xfrm>
          <a:custGeom>
            <a:avLst/>
            <a:gdLst/>
            <a:ahLst/>
            <a:cxnLst/>
            <a:rect l="l" t="t" r="r" b="b"/>
            <a:pathLst>
              <a:path w="2188845">
                <a:moveTo>
                  <a:pt x="2188464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C49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8509" y="260349"/>
            <a:ext cx="513651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24450" y="2229104"/>
            <a:ext cx="6905625" cy="4258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2"/>
            <a:ext cx="12191999" cy="4617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4770246"/>
            <a:ext cx="786638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160" dirty="0">
                <a:solidFill>
                  <a:srgbClr val="FFFFFF"/>
                </a:solidFill>
                <a:latin typeface="Corbel"/>
                <a:cs typeface="Corbel"/>
              </a:rPr>
              <a:t>TELECOM</a:t>
            </a:r>
            <a:r>
              <a:rPr sz="4900" b="1" spc="-4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900" b="1" spc="-170" dirty="0">
                <a:solidFill>
                  <a:srgbClr val="FFFFFF"/>
                </a:solidFill>
                <a:latin typeface="Corbel"/>
                <a:cs typeface="Corbel"/>
              </a:rPr>
              <a:t>CUSTOMER</a:t>
            </a:r>
            <a:r>
              <a:rPr sz="49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900" b="1" spc="-3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endParaRPr sz="49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442305"/>
            <a:ext cx="270446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15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900" b="1" spc="-14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900" b="1" spc="-15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900" b="1" spc="-810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900" b="1" spc="-145" dirty="0">
                <a:solidFill>
                  <a:srgbClr val="FFFFFF"/>
                </a:solidFill>
                <a:latin typeface="Corbel"/>
                <a:cs typeface="Corbel"/>
              </a:rPr>
              <a:t>Y</a:t>
            </a:r>
            <a:r>
              <a:rPr sz="4900" b="1" spc="-150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900" b="1" spc="-14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900" b="1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endParaRPr sz="49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2800" y="5616214"/>
            <a:ext cx="4605147" cy="88934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1045844" algn="l"/>
                <a:tab pos="1969770" algn="l"/>
              </a:tabLst>
            </a:pPr>
            <a:r>
              <a:rPr lang="en-US" sz="2200" spc="-20" dirty="0">
                <a:solidFill>
                  <a:srgbClr val="FFFFFF"/>
                </a:solidFill>
                <a:latin typeface="Calibri Light"/>
                <a:cs typeface="Calibri Light"/>
              </a:rPr>
              <a:t> prepared by </a:t>
            </a:r>
            <a:r>
              <a:rPr sz="2200" spc="-2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200" spc="-20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2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2200" spc="-1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lang="en-US" sz="2200" spc="-50" dirty="0">
                <a:solidFill>
                  <a:srgbClr val="FFFFFF"/>
                </a:solidFill>
                <a:latin typeface="Calibri Light"/>
                <a:cs typeface="Calibri Light"/>
              </a:rPr>
              <a:t> Reddy</a:t>
            </a:r>
            <a:endParaRPr sz="22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endParaRPr sz="2200" dirty="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2664" y="4979034"/>
            <a:ext cx="720407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126615" marR="5080" indent="-2114550">
              <a:lnSpc>
                <a:spcPts val="4320"/>
              </a:lnSpc>
              <a:spcBef>
                <a:spcPts val="640"/>
              </a:spcBef>
            </a:pP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DEMOGRAPHIC</a:t>
            </a:r>
            <a:r>
              <a:rPr sz="4000" b="1" spc="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WISE</a:t>
            </a:r>
            <a:r>
              <a:rPr sz="4000" b="1" spc="-4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r>
              <a:rPr sz="4000" b="1" spc="-3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BY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TENURE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BINS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5185" y="16891"/>
            <a:ext cx="6589395" cy="464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From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graph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customer’s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telecom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dataset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demographic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detail.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9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1.44k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(20.47%)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607(32.48%).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8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number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churners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7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21-</a:t>
            </a:r>
            <a:r>
              <a:rPr sz="1800" dirty="0">
                <a:latin typeface="Calibri Light"/>
                <a:cs typeface="Calibri Light"/>
              </a:rPr>
              <a:t>40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0.73k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(10.32%)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154(8.24%).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less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41-</a:t>
            </a:r>
            <a:r>
              <a:rPr sz="1800" dirty="0">
                <a:latin typeface="Calibri Light"/>
                <a:cs typeface="Calibri Light"/>
              </a:rPr>
              <a:t>60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0.67k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(9.27%)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112(5.99%).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0.74k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(10.41%)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57(3.05%).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less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346191" cy="45963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4920" y="4979034"/>
            <a:ext cx="720407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152650" marR="5080" indent="-2140585">
              <a:lnSpc>
                <a:spcPts val="4320"/>
              </a:lnSpc>
              <a:spcBef>
                <a:spcPts val="640"/>
              </a:spcBef>
            </a:pP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DEMOGRAPHIC</a:t>
            </a:r>
            <a:r>
              <a:rPr sz="4000" b="1" spc="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WISE</a:t>
            </a:r>
            <a:r>
              <a:rPr sz="4000" b="1" spc="-4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r>
              <a:rPr sz="4000" b="1" spc="-3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BY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TENURE</a:t>
            </a:r>
            <a:r>
              <a:rPr sz="4000" b="1" spc="-2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BINS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9026" y="46735"/>
            <a:ext cx="6392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telco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10" dirty="0">
                <a:latin typeface="Calibri Light"/>
                <a:cs typeface="Calibri Light"/>
              </a:rPr>
              <a:t> 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10" dirty="0">
                <a:latin typeface="Calibri Light"/>
                <a:cs typeface="Calibri Light"/>
              </a:rPr>
              <a:t> female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1.44k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(20.39%)</a:t>
            </a:r>
            <a:r>
              <a:rPr sz="1800" spc="-25" dirty="0">
                <a:latin typeface="Calibri Light"/>
                <a:cs typeface="Calibri Light"/>
              </a:rPr>
              <a:t> but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11926" y="293319"/>
            <a:ext cx="3161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in</a:t>
            </a:r>
            <a:r>
              <a:rPr sz="1800" b="0" spc="-4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churner</a:t>
            </a:r>
            <a:r>
              <a:rPr sz="18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profile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its</a:t>
            </a:r>
            <a:r>
              <a:rPr sz="1800" b="0" spc="-4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 Light"/>
                <a:cs typeface="Calibri Light"/>
              </a:rPr>
              <a:t>644(34.46%).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9026" y="569722"/>
            <a:ext cx="6393815" cy="36302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21-</a:t>
            </a:r>
            <a:r>
              <a:rPr sz="1800" dirty="0">
                <a:latin typeface="Calibri Light"/>
                <a:cs typeface="Calibri Light"/>
              </a:rPr>
              <a:t>40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5" dirty="0">
                <a:latin typeface="Calibri Light"/>
                <a:cs typeface="Calibri Light"/>
              </a:rPr>
              <a:t> is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0.68k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(9.6%)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161(8.61%).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less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41-</a:t>
            </a:r>
            <a:r>
              <a:rPr sz="1800" dirty="0">
                <a:latin typeface="Calibri Light"/>
                <a:cs typeface="Calibri Light"/>
              </a:rPr>
              <a:t>60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0.7k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(9.9%)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98(5.24%).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5" dirty="0">
                <a:latin typeface="Calibri Light"/>
                <a:cs typeface="Calibri Light"/>
              </a:rPr>
              <a:t> is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0.67k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(9.57%)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36(1.93%).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less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there.</a:t>
            </a:r>
            <a:endParaRPr sz="1800">
              <a:latin typeface="Calibri Light"/>
              <a:cs typeface="Calibri Light"/>
            </a:endParaRPr>
          </a:p>
          <a:p>
            <a:pPr marL="355600" marR="40005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males.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female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10" dirty="0">
                <a:latin typeface="Calibri Light"/>
                <a:cs typeface="Calibri Light"/>
              </a:rPr>
              <a:t> more.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90031" cy="45963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142" y="4979034"/>
            <a:ext cx="9403715" cy="1732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065" marR="5080" indent="-1270" algn="ctr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Corbel"/>
                <a:cs typeface="Corbel"/>
              </a:rPr>
              <a:t>%</a:t>
            </a:r>
            <a:r>
              <a:rPr sz="4000" b="1" spc="-4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10" dirty="0">
                <a:solidFill>
                  <a:srgbClr val="FFFFFF"/>
                </a:solidFill>
                <a:latin typeface="Corbel"/>
                <a:cs typeface="Corbel"/>
              </a:rPr>
              <a:t>BYTENURE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0" dirty="0">
                <a:solidFill>
                  <a:srgbClr val="FFFFFF"/>
                </a:solidFill>
                <a:latin typeface="Corbel"/>
                <a:cs typeface="Corbel"/>
              </a:rPr>
              <a:t>&amp;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TELECOM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CONNECTION</a:t>
            </a:r>
            <a:r>
              <a:rPr sz="4000" b="1" spc="-50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WITH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orbel"/>
                <a:cs typeface="Corbel"/>
              </a:rPr>
              <a:t>&amp;</a:t>
            </a:r>
            <a:r>
              <a:rPr sz="4000" b="1" spc="-48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WITHOUT</a:t>
            </a:r>
            <a:r>
              <a:rPr sz="4000" b="1" spc="-4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0" dirty="0">
                <a:solidFill>
                  <a:srgbClr val="FFFFFF"/>
                </a:solidFill>
                <a:latin typeface="Corbel"/>
                <a:cs typeface="Corbel"/>
              </a:rPr>
              <a:t>A </a:t>
            </a:r>
            <a:r>
              <a:rPr sz="4000" b="1" spc="-45" dirty="0">
                <a:solidFill>
                  <a:srgbClr val="FFFFFF"/>
                </a:solidFill>
                <a:latin typeface="Corbel"/>
                <a:cs typeface="Corbel"/>
              </a:rPr>
              <a:t>PARTNER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4309" y="-7239"/>
            <a:ext cx="6712584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From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graph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data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Tenure,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Partner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detail.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2878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(40.86%).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1251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(66.93%).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3884" y="1235202"/>
            <a:ext cx="200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 Light"/>
                <a:cs typeface="Calibri Light"/>
              </a:rPr>
              <a:t>In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4309" y="1235202"/>
            <a:ext cx="6351270" cy="14141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others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groups. 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profiles,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21-</a:t>
            </a:r>
            <a:r>
              <a:rPr sz="1800" dirty="0">
                <a:latin typeface="Calibri Light"/>
                <a:cs typeface="Calibri Light"/>
              </a:rPr>
              <a:t>40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1408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(19.99%).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315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(16.85%).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telco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profiles,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41-</a:t>
            </a:r>
            <a:r>
              <a:rPr sz="1800" dirty="0">
                <a:latin typeface="Calibri Light"/>
                <a:cs typeface="Calibri Light"/>
              </a:rPr>
              <a:t>60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1350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(19.17%).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210(11.24%).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4309" y="2596388"/>
            <a:ext cx="683704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ts val="2050"/>
              </a:lnSpc>
              <a:spcBef>
                <a:spcPts val="100"/>
              </a:spcBef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profiles,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1407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(19.98%).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93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(4.98%).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ct val="90000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telco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10" dirty="0">
                <a:latin typeface="Calibri Light"/>
                <a:cs typeface="Calibri Light"/>
              </a:rPr>
              <a:t> 3402(51.70%)customers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with </a:t>
            </a:r>
            <a:r>
              <a:rPr sz="1800" dirty="0">
                <a:latin typeface="Calibri Light"/>
                <a:cs typeface="Calibri Light"/>
              </a:rPr>
              <a:t>partner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3641(51.70%)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without</a:t>
            </a:r>
            <a:r>
              <a:rPr sz="1800" spc="-25" dirty="0">
                <a:latin typeface="Calibri Light"/>
                <a:cs typeface="Calibri Light"/>
              </a:rPr>
              <a:t> partner.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669(35.79%)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partner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50" dirty="0">
                <a:latin typeface="Calibri Light"/>
                <a:cs typeface="Calibri Light"/>
              </a:rPr>
              <a:t>&amp; </a:t>
            </a:r>
            <a:r>
              <a:rPr sz="1800" spc="-10" dirty="0">
                <a:latin typeface="Calibri Light"/>
                <a:cs typeface="Calibri Light"/>
              </a:rPr>
              <a:t>1200(64.21%)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connected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without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partner.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without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partner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living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alone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95315" cy="46314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3376" y="4979034"/>
            <a:ext cx="752792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794385" marR="5080" indent="-78232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30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Corbel"/>
                <a:cs typeface="Corbel"/>
              </a:rPr>
              <a:t>%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2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25" dirty="0">
                <a:solidFill>
                  <a:srgbClr val="FFFFFF"/>
                </a:solidFill>
                <a:latin typeface="Corbel"/>
                <a:cs typeface="Corbel"/>
              </a:rPr>
              <a:t>MALE</a:t>
            </a:r>
            <a:r>
              <a:rPr sz="4000" b="1" spc="-2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orbel"/>
                <a:cs typeface="Corbel"/>
              </a:rPr>
              <a:t>&amp;</a:t>
            </a:r>
            <a:r>
              <a:rPr sz="4000" b="1" spc="-2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FEMALE 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CUSTOMERS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4000" b="1" spc="-40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CONTRACT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7420" y="-4190"/>
            <a:ext cx="717423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4965" algn="l"/>
              </a:tabLst>
            </a:pPr>
            <a:r>
              <a:rPr sz="1700" dirty="0">
                <a:latin typeface="Calibri Light"/>
                <a:cs typeface="Calibri Light"/>
              </a:rPr>
              <a:t>From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this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graph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can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observe.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dataset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has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an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almost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equal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distribution</a:t>
            </a:r>
            <a:endParaRPr sz="17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00320" y="231724"/>
            <a:ext cx="273431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0" dirty="0">
                <a:solidFill>
                  <a:srgbClr val="000000"/>
                </a:solidFill>
                <a:latin typeface="Calibri Light"/>
                <a:cs typeface="Calibri Light"/>
              </a:rPr>
              <a:t>of male</a:t>
            </a:r>
            <a:r>
              <a:rPr sz="17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700" b="0" dirty="0">
                <a:solidFill>
                  <a:srgbClr val="000000"/>
                </a:solidFill>
                <a:latin typeface="Calibri Light"/>
                <a:cs typeface="Calibri Light"/>
              </a:rPr>
              <a:t>and</a:t>
            </a:r>
            <a:r>
              <a:rPr sz="17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700" b="0" dirty="0">
                <a:solidFill>
                  <a:srgbClr val="000000"/>
                </a:solidFill>
                <a:latin typeface="Calibri Light"/>
                <a:cs typeface="Calibri Light"/>
              </a:rPr>
              <a:t>female</a:t>
            </a:r>
            <a:r>
              <a:rPr sz="17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customers.</a:t>
            </a:r>
            <a:endParaRPr sz="17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7420" y="596646"/>
            <a:ext cx="7355205" cy="3883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indent="-342265">
              <a:lnSpc>
                <a:spcPts val="1955"/>
              </a:lnSpc>
              <a:spcBef>
                <a:spcPts val="125"/>
              </a:spcBef>
              <a:buFont typeface="Arial MT"/>
              <a:buChar char="•"/>
              <a:tabLst>
                <a:tab pos="354965" algn="l"/>
              </a:tabLst>
            </a:pP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entire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male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 group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MOM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customers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1.95k</a:t>
            </a:r>
            <a:endParaRPr sz="1700">
              <a:latin typeface="Calibri Light"/>
              <a:cs typeface="Calibri Light"/>
            </a:endParaRPr>
          </a:p>
          <a:p>
            <a:pPr marL="355600">
              <a:lnSpc>
                <a:spcPts val="1955"/>
              </a:lnSpc>
            </a:pPr>
            <a:r>
              <a:rPr sz="1700" dirty="0">
                <a:latin typeface="Calibri Light"/>
                <a:cs typeface="Calibri Light"/>
              </a:rPr>
              <a:t>(54.85%).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3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it’s</a:t>
            </a:r>
            <a:r>
              <a:rPr sz="1700" spc="3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813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(87.42%).</a:t>
            </a:r>
            <a:endParaRPr sz="1700">
              <a:latin typeface="Calibri Light"/>
              <a:cs typeface="Calibri Light"/>
            </a:endParaRPr>
          </a:p>
          <a:p>
            <a:pPr marL="355600" marR="5080" indent="-342900">
              <a:lnSpc>
                <a:spcPct val="9160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1700" dirty="0">
                <a:latin typeface="Calibri Light"/>
                <a:cs typeface="Calibri Light"/>
              </a:rPr>
              <a:t>So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MOM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contract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male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customers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tend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to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more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than others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contracts.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spc="-25" dirty="0">
                <a:latin typeface="Calibri Light"/>
                <a:cs typeface="Calibri Light"/>
              </a:rPr>
              <a:t>In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Yearly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0.76k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(21.24%).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profile, </a:t>
            </a:r>
            <a:r>
              <a:rPr sz="1700" dirty="0">
                <a:latin typeface="Calibri Light"/>
                <a:cs typeface="Calibri Light"/>
              </a:rPr>
              <a:t>it’s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91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(9.78%).In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entire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41-60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 male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group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2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spc="-20" dirty="0">
                <a:latin typeface="Calibri Light"/>
                <a:cs typeface="Calibri Light"/>
              </a:rPr>
              <a:t>Year </a:t>
            </a:r>
            <a:r>
              <a:rPr sz="1700" dirty="0">
                <a:latin typeface="Calibri Light"/>
                <a:cs typeface="Calibri Light"/>
              </a:rPr>
              <a:t>customers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0.85k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(23.91%).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it’s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26(2.8%).</a:t>
            </a:r>
            <a:endParaRPr sz="1700">
              <a:latin typeface="Calibri Light"/>
              <a:cs typeface="Calibri Light"/>
            </a:endParaRPr>
          </a:p>
          <a:p>
            <a:pPr marL="354965" indent="-342265">
              <a:lnSpc>
                <a:spcPts val="1955"/>
              </a:lnSpc>
              <a:spcBef>
                <a:spcPts val="830"/>
              </a:spcBef>
              <a:buFont typeface="Arial MT"/>
              <a:buChar char="•"/>
              <a:tabLst>
                <a:tab pos="354965" algn="l"/>
              </a:tabLst>
            </a:pP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 entire</a:t>
            </a:r>
            <a:r>
              <a:rPr sz="1700" spc="-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female</a:t>
            </a:r>
            <a:r>
              <a:rPr sz="1700" spc="-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group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MOM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customers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 </a:t>
            </a:r>
            <a:r>
              <a:rPr sz="1700" spc="-10" dirty="0">
                <a:latin typeface="Calibri Light"/>
                <a:cs typeface="Calibri Light"/>
              </a:rPr>
              <a:t>1.93k</a:t>
            </a:r>
            <a:endParaRPr sz="1700">
              <a:latin typeface="Calibri Light"/>
              <a:cs typeface="Calibri Light"/>
            </a:endParaRPr>
          </a:p>
          <a:p>
            <a:pPr marL="355600">
              <a:lnSpc>
                <a:spcPts val="1955"/>
              </a:lnSpc>
            </a:pPr>
            <a:r>
              <a:rPr sz="1700" dirty="0">
                <a:latin typeface="Calibri Light"/>
                <a:cs typeface="Calibri Light"/>
              </a:rPr>
              <a:t>(55.19%).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3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it’s</a:t>
            </a:r>
            <a:r>
              <a:rPr sz="1700" spc="3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842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(89.67%).</a:t>
            </a:r>
            <a:endParaRPr sz="1700">
              <a:latin typeface="Calibri Light"/>
              <a:cs typeface="Calibri Light"/>
            </a:endParaRPr>
          </a:p>
          <a:p>
            <a:pPr marL="355600" marR="158115" indent="-342900">
              <a:lnSpc>
                <a:spcPts val="1870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700" dirty="0">
                <a:latin typeface="Calibri Light"/>
                <a:cs typeface="Calibri Light"/>
              </a:rPr>
              <a:t>So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MOM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contract female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customers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tend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to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more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than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male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customers </a:t>
            </a:r>
            <a:r>
              <a:rPr sz="1700" dirty="0">
                <a:latin typeface="Calibri Light"/>
                <a:cs typeface="Calibri Light"/>
              </a:rPr>
              <a:t>and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other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contracts.</a:t>
            </a:r>
            <a:endParaRPr sz="1700">
              <a:latin typeface="Calibri Light"/>
              <a:cs typeface="Calibri Light"/>
            </a:endParaRPr>
          </a:p>
          <a:p>
            <a:pPr marL="354965" indent="-342265">
              <a:lnSpc>
                <a:spcPts val="1955"/>
              </a:lnSpc>
              <a:spcBef>
                <a:spcPts val="800"/>
              </a:spcBef>
              <a:buFont typeface="Arial MT"/>
              <a:buChar char="•"/>
              <a:tabLst>
                <a:tab pos="354965" algn="l"/>
              </a:tabLst>
            </a:pP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Yearly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 0.72k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(20.58%).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30" dirty="0">
                <a:latin typeface="Calibri Light"/>
                <a:cs typeface="Calibri Light"/>
              </a:rPr>
              <a:t> </a:t>
            </a:r>
            <a:r>
              <a:rPr sz="1700" spc="-10" dirty="0">
                <a:latin typeface="Calibri Light"/>
                <a:cs typeface="Calibri Light"/>
              </a:rPr>
              <a:t>profile,</a:t>
            </a:r>
            <a:endParaRPr sz="1700">
              <a:latin typeface="Calibri Light"/>
              <a:cs typeface="Calibri Light"/>
            </a:endParaRPr>
          </a:p>
          <a:p>
            <a:pPr marL="355600" marR="388620">
              <a:lnSpc>
                <a:spcPct val="91500"/>
              </a:lnSpc>
              <a:spcBef>
                <a:spcPts val="90"/>
              </a:spcBef>
            </a:pPr>
            <a:r>
              <a:rPr sz="1700" dirty="0">
                <a:latin typeface="Calibri Light"/>
                <a:cs typeface="Calibri Light"/>
              </a:rPr>
              <a:t>it’s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75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(7.99%).In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entire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customer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41-60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</a:t>
            </a:r>
            <a:r>
              <a:rPr sz="1700" spc="-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female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age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group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spc="-60" dirty="0">
                <a:latin typeface="Calibri Light"/>
                <a:cs typeface="Calibri Light"/>
              </a:rPr>
              <a:t>2 </a:t>
            </a:r>
            <a:r>
              <a:rPr sz="1700" dirty="0">
                <a:latin typeface="Calibri Light"/>
                <a:cs typeface="Calibri Light"/>
              </a:rPr>
              <a:t>Year customers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are</a:t>
            </a:r>
            <a:r>
              <a:rPr sz="1700" spc="-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0.85k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(24.23%).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Whereas</a:t>
            </a:r>
            <a:r>
              <a:rPr sz="1700" spc="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in</a:t>
            </a:r>
            <a:r>
              <a:rPr sz="1700" spc="2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the</a:t>
            </a:r>
            <a:r>
              <a:rPr sz="1700" spc="10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churner</a:t>
            </a:r>
            <a:r>
              <a:rPr sz="1700" spc="25" dirty="0">
                <a:latin typeface="Calibri Light"/>
                <a:cs typeface="Calibri Light"/>
              </a:rPr>
              <a:t> </a:t>
            </a:r>
            <a:r>
              <a:rPr sz="1700" dirty="0">
                <a:latin typeface="Calibri Light"/>
                <a:cs typeface="Calibri Light"/>
              </a:rPr>
              <a:t>profile,</a:t>
            </a:r>
            <a:r>
              <a:rPr sz="1700" spc="15" dirty="0">
                <a:latin typeface="Calibri Light"/>
                <a:cs typeface="Calibri Light"/>
              </a:rPr>
              <a:t> </a:t>
            </a:r>
            <a:r>
              <a:rPr sz="1700" spc="-20" dirty="0">
                <a:latin typeface="Calibri Light"/>
                <a:cs typeface="Calibri Light"/>
              </a:rPr>
              <a:t>it’s </a:t>
            </a:r>
            <a:r>
              <a:rPr sz="1700" spc="-10" dirty="0">
                <a:latin typeface="Calibri Light"/>
                <a:cs typeface="Calibri Light"/>
              </a:rPr>
              <a:t>2(0.31%).</a:t>
            </a:r>
            <a:endParaRPr sz="17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78679" cy="46085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786" y="4979034"/>
            <a:ext cx="900112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219325" marR="5080" indent="-220726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3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Corbel"/>
                <a:cs typeface="Corbel"/>
              </a:rPr>
              <a:t>%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3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SENIOR</a:t>
            </a:r>
            <a:r>
              <a:rPr sz="4000" b="1" spc="-2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orbel"/>
                <a:cs typeface="Corbel"/>
              </a:rPr>
              <a:t>&amp;</a:t>
            </a:r>
            <a:r>
              <a:rPr sz="4000" b="1" spc="-2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NON</a:t>
            </a:r>
            <a:r>
              <a:rPr sz="4000" b="1" spc="-3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65" dirty="0">
                <a:solidFill>
                  <a:srgbClr val="FFFFFF"/>
                </a:solidFill>
                <a:latin typeface="Corbel"/>
                <a:cs typeface="Corbel"/>
              </a:rPr>
              <a:t>SENIOR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CITIZEN</a:t>
            </a:r>
            <a:r>
              <a:rPr sz="4000" b="1" spc="-2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35" dirty="0">
                <a:solidFill>
                  <a:srgbClr val="FFFFFF"/>
                </a:solidFill>
                <a:latin typeface="Corbel"/>
                <a:cs typeface="Corbel"/>
              </a:rPr>
              <a:t>CUSTOMERS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8961" y="-7239"/>
            <a:ext cx="579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From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graph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dataset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almost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1861" y="239344"/>
            <a:ext cx="5692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equal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distribution</a:t>
            </a:r>
            <a:r>
              <a:rPr sz="18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male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and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female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young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&amp;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old</a:t>
            </a:r>
            <a:r>
              <a:rPr sz="18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961" y="614934"/>
            <a:ext cx="6186170" cy="389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young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</a:t>
            </a:r>
            <a:endParaRPr sz="1800">
              <a:latin typeface="Calibri Light"/>
              <a:cs typeface="Calibri Light"/>
            </a:endParaRPr>
          </a:p>
          <a:p>
            <a:pPr marL="355600" marR="139700">
              <a:lnSpc>
                <a:spcPts val="1939"/>
              </a:lnSpc>
              <a:spcBef>
                <a:spcPts val="140"/>
              </a:spcBef>
            </a:pPr>
            <a:r>
              <a:rPr sz="1800" dirty="0">
                <a:latin typeface="Calibri Light"/>
                <a:cs typeface="Calibri Light"/>
              </a:rPr>
              <a:t>2.98k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(54.85%).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694 </a:t>
            </a:r>
            <a:r>
              <a:rPr sz="1800" dirty="0">
                <a:latin typeface="Calibri Light"/>
                <a:cs typeface="Calibri Light"/>
              </a:rPr>
              <a:t>(74.62%).old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0.57k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(16.15%).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in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236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(25.38%).</a:t>
            </a:r>
            <a:endParaRPr sz="1800">
              <a:latin typeface="Calibri Light"/>
              <a:cs typeface="Calibri Light"/>
            </a:endParaRPr>
          </a:p>
          <a:p>
            <a:pPr marL="355600" marR="139700" indent="-342900">
              <a:lnSpc>
                <a:spcPct val="90000"/>
              </a:lnSpc>
              <a:spcBef>
                <a:spcPts val="97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young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2.92k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(83.72%).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25" dirty="0">
                <a:latin typeface="Calibri Light"/>
                <a:cs typeface="Calibri Light"/>
              </a:rPr>
              <a:t> 699 </a:t>
            </a:r>
            <a:r>
              <a:rPr sz="1800" dirty="0">
                <a:latin typeface="Calibri Light"/>
                <a:cs typeface="Calibri Light"/>
              </a:rPr>
              <a:t>(74.44%).old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0.57k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(16.28%).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in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it’s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240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(25.56%).</a:t>
            </a:r>
            <a:endParaRPr sz="1800">
              <a:latin typeface="Calibri Light"/>
              <a:cs typeface="Calibri Light"/>
            </a:endParaRPr>
          </a:p>
          <a:p>
            <a:pPr marL="355600" marR="690245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Majority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dataset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Non-Senior Citizens.</a:t>
            </a:r>
            <a:endParaRPr sz="1800">
              <a:latin typeface="Calibri Light"/>
              <a:cs typeface="Calibri Light"/>
            </a:endParaRPr>
          </a:p>
          <a:p>
            <a:pPr marL="355600" marR="123189" indent="-342900">
              <a:lnSpc>
                <a:spcPts val="1939"/>
              </a:lnSpc>
              <a:spcBef>
                <a:spcPts val="101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Out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all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senior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citizen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40%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churn. </a:t>
            </a:r>
            <a:r>
              <a:rPr sz="1800" dirty="0">
                <a:latin typeface="Calibri Light"/>
                <a:cs typeface="Calibri Light"/>
              </a:rPr>
              <a:t>While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among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younger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less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25%.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Hence,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senior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citizens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than </a:t>
            </a:r>
            <a:r>
              <a:rPr sz="1800" dirty="0">
                <a:latin typeface="Calibri Light"/>
                <a:cs typeface="Calibri Light"/>
              </a:rPr>
              <a:t>younger</a:t>
            </a:r>
            <a:r>
              <a:rPr sz="1800" spc="-9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5839967" cy="45857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0728" y="4817440"/>
            <a:ext cx="8747125" cy="173291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065" marR="5080" algn="ctr">
              <a:lnSpc>
                <a:spcPts val="4320"/>
              </a:lnSpc>
              <a:spcBef>
                <a:spcPts val="640"/>
              </a:spcBef>
            </a:pPr>
            <a:r>
              <a:rPr sz="4000" b="1" spc="-180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3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60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Corbel"/>
                <a:cs typeface="Corbel"/>
              </a:rPr>
              <a:t>%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r>
              <a:rPr sz="4000" b="1" spc="-2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orbel"/>
                <a:cs typeface="Corbel"/>
              </a:rPr>
              <a:t>&amp;</a:t>
            </a:r>
            <a:r>
              <a:rPr sz="4000" b="1" spc="-4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CONTRACT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DISTRIBUTION</a:t>
            </a:r>
            <a:r>
              <a:rPr sz="4000" b="1" spc="-4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endParaRPr sz="4000">
              <a:latin typeface="Corbel"/>
              <a:cs typeface="Corbel"/>
            </a:endParaRPr>
          </a:p>
          <a:p>
            <a:pPr marL="7620" algn="ctr">
              <a:lnSpc>
                <a:spcPts val="4260"/>
              </a:lnSpc>
            </a:pPr>
            <a:r>
              <a:rPr sz="4000" b="1" spc="-125" dirty="0">
                <a:solidFill>
                  <a:srgbClr val="FFFFFF"/>
                </a:solidFill>
                <a:latin typeface="Corbel"/>
                <a:cs typeface="Corbel"/>
              </a:rPr>
              <a:t>HOW</a:t>
            </a:r>
            <a:r>
              <a:rPr sz="4000" b="1" spc="-2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0" dirty="0">
                <a:solidFill>
                  <a:srgbClr val="FFFFFF"/>
                </a:solidFill>
                <a:latin typeface="Corbel"/>
                <a:cs typeface="Corbel"/>
              </a:rPr>
              <a:t>IS</a:t>
            </a:r>
            <a:r>
              <a:rPr sz="4000" b="1" spc="-4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REL</a:t>
            </a:r>
            <a:r>
              <a:rPr sz="4000" b="1" spc="-38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TE</a:t>
            </a:r>
            <a:r>
              <a:rPr sz="4000" b="1" spc="210" dirty="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sz="4000" b="1" spc="-27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4000" b="1" spc="-4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958" y="-5714"/>
            <a:ext cx="7310755" cy="4551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indent="-342900">
              <a:lnSpc>
                <a:spcPts val="2000"/>
              </a:lnSpc>
              <a:spcBef>
                <a:spcPts val="110"/>
              </a:spcBef>
              <a:buFont typeface="Arial MT"/>
              <a:buChar char="•"/>
              <a:tabLst>
                <a:tab pos="355600" algn="l"/>
              </a:tabLst>
            </a:pPr>
            <a:r>
              <a:rPr sz="1750" dirty="0">
                <a:latin typeface="Calibri Light"/>
                <a:cs typeface="Calibri Light"/>
              </a:rPr>
              <a:t>From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this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graph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we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can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observe.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dataset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has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an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almost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equal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distribution</a:t>
            </a:r>
            <a:endParaRPr sz="1750">
              <a:latin typeface="Calibri Light"/>
              <a:cs typeface="Calibri Light"/>
            </a:endParaRPr>
          </a:p>
          <a:p>
            <a:pPr marL="355600">
              <a:lnSpc>
                <a:spcPts val="2000"/>
              </a:lnSpc>
            </a:pPr>
            <a:r>
              <a:rPr sz="1750" dirty="0">
                <a:latin typeface="Calibri Light"/>
                <a:cs typeface="Calibri Light"/>
              </a:rPr>
              <a:t>of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male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and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female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customers.</a:t>
            </a:r>
            <a:endParaRPr sz="1750">
              <a:latin typeface="Calibri Light"/>
              <a:cs typeface="Calibri Light"/>
            </a:endParaRPr>
          </a:p>
          <a:p>
            <a:pPr marL="355600" marR="262255" indent="-343535">
              <a:lnSpc>
                <a:spcPct val="9050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gender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distribution.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entire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male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spc="-20" dirty="0">
                <a:latin typeface="Calibri Light"/>
                <a:cs typeface="Calibri Light"/>
              </a:rPr>
              <a:t>3555 </a:t>
            </a:r>
            <a:r>
              <a:rPr sz="1750" dirty="0">
                <a:latin typeface="Calibri Light"/>
                <a:cs typeface="Calibri Light"/>
              </a:rPr>
              <a:t>(50.48%)</a:t>
            </a:r>
            <a:r>
              <a:rPr sz="1750" spc="-7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female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customers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3488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(49.52%).</a:t>
            </a:r>
            <a:r>
              <a:rPr sz="1750" spc="-7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Whereas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churner </a:t>
            </a: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it’s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3488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(49.52%).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Whereas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churner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male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930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(49.76%)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female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customers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939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(50.24%).</a:t>
            </a:r>
            <a:endParaRPr sz="1750">
              <a:latin typeface="Calibri Light"/>
              <a:cs typeface="Calibri Light"/>
            </a:endParaRPr>
          </a:p>
          <a:p>
            <a:pPr marL="355600" indent="-342900">
              <a:lnSpc>
                <a:spcPts val="2000"/>
              </a:lnSpc>
              <a:spcBef>
                <a:spcPts val="805"/>
              </a:spcBef>
              <a:buFont typeface="Arial MT"/>
              <a:buChar char="•"/>
              <a:tabLst>
                <a:tab pos="355600" algn="l"/>
              </a:tabLst>
            </a:pP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contract</a:t>
            </a:r>
            <a:r>
              <a:rPr sz="1750" spc="-7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distribution.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entire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MOM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total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customers</a:t>
            </a:r>
            <a:r>
              <a:rPr sz="1750" spc="-80" dirty="0">
                <a:latin typeface="Calibri Light"/>
                <a:cs typeface="Calibri Light"/>
              </a:rPr>
              <a:t> </a:t>
            </a:r>
            <a:r>
              <a:rPr sz="1750" spc="-25" dirty="0">
                <a:latin typeface="Calibri Light"/>
                <a:cs typeface="Calibri Light"/>
              </a:rPr>
              <a:t>are</a:t>
            </a:r>
            <a:endParaRPr sz="1750">
              <a:latin typeface="Calibri Light"/>
              <a:cs typeface="Calibri Light"/>
            </a:endParaRPr>
          </a:p>
          <a:p>
            <a:pPr marL="355600">
              <a:lnSpc>
                <a:spcPts val="1905"/>
              </a:lnSpc>
            </a:pPr>
            <a:r>
              <a:rPr sz="1750" dirty="0">
                <a:latin typeface="Calibri Light"/>
                <a:cs typeface="Calibri Light"/>
              </a:rPr>
              <a:t>3.88k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(55.02%)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retained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customers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19.41</a:t>
            </a:r>
            <a:r>
              <a:rPr sz="1750" spc="-60" dirty="0">
                <a:latin typeface="Calibri Light"/>
                <a:cs typeface="Calibri Light"/>
              </a:rPr>
              <a:t> </a:t>
            </a:r>
            <a:r>
              <a:rPr sz="1750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dirty="0">
                <a:latin typeface="Calibri Light"/>
                <a:cs typeface="Calibri Light"/>
              </a:rPr>
              <a:t>.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Whereas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churner</a:t>
            </a:r>
            <a:endParaRPr sz="1750">
              <a:latin typeface="Calibri Light"/>
              <a:cs typeface="Calibri Light"/>
            </a:endParaRPr>
          </a:p>
          <a:p>
            <a:pPr marL="355600">
              <a:lnSpc>
                <a:spcPts val="2005"/>
              </a:lnSpc>
            </a:pP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it’s</a:t>
            </a:r>
            <a:r>
              <a:rPr sz="1750" spc="-3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1.66k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(88.55%)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%)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customers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3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23.5</a:t>
            </a:r>
            <a:r>
              <a:rPr sz="1750" spc="-60" dirty="0">
                <a:latin typeface="Calibri Light"/>
                <a:cs typeface="Calibri Light"/>
              </a:rPr>
              <a:t> </a:t>
            </a:r>
            <a:r>
              <a:rPr sz="1750" spc="-25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spc="-25" dirty="0">
                <a:latin typeface="Calibri Light"/>
                <a:cs typeface="Calibri Light"/>
              </a:rPr>
              <a:t>.</a:t>
            </a:r>
            <a:endParaRPr sz="1750">
              <a:latin typeface="Calibri Light"/>
              <a:cs typeface="Calibri Light"/>
            </a:endParaRPr>
          </a:p>
          <a:p>
            <a:pPr marL="356235" indent="-343535" algn="just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356235" algn="l"/>
              </a:tabLst>
            </a:pPr>
            <a:r>
              <a:rPr sz="1750" dirty="0">
                <a:latin typeface="Calibri Light"/>
                <a:cs typeface="Calibri Light"/>
              </a:rPr>
              <a:t>So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MOM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contract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tend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to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more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than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other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contracts.</a:t>
            </a:r>
            <a:endParaRPr sz="1750">
              <a:latin typeface="Calibri Light"/>
              <a:cs typeface="Calibri Light"/>
            </a:endParaRPr>
          </a:p>
          <a:p>
            <a:pPr marL="355600" marR="5080" indent="-343535" algn="just">
              <a:lnSpc>
                <a:spcPct val="9060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1750" spc="-10" dirty="0">
                <a:latin typeface="Calibri Light"/>
                <a:cs typeface="Calibri Light"/>
              </a:rPr>
              <a:t>Yearly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contract</a:t>
            </a:r>
            <a:r>
              <a:rPr sz="1750" spc="-6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1.47k</a:t>
            </a:r>
            <a:r>
              <a:rPr sz="1750" spc="-7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(20.91%)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retained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22.9</a:t>
            </a:r>
            <a:r>
              <a:rPr sz="1750" spc="-60" dirty="0">
                <a:latin typeface="Calibri Light"/>
                <a:cs typeface="Calibri Light"/>
              </a:rPr>
              <a:t> </a:t>
            </a:r>
            <a:r>
              <a:rPr sz="1750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dirty="0">
                <a:latin typeface="Calibri Light"/>
                <a:cs typeface="Calibri Light"/>
              </a:rPr>
              <a:t>.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Whereas </a:t>
            </a: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churner profile,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it’s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0.17k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(8.88%)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</a:t>
            </a:r>
            <a:r>
              <a:rPr sz="1750" spc="-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6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2.36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dirty="0">
                <a:latin typeface="Calibri Light"/>
                <a:cs typeface="Calibri Light"/>
              </a:rPr>
              <a:t>.</a:t>
            </a:r>
            <a:r>
              <a:rPr sz="1750" spc="-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2</a:t>
            </a:r>
            <a:r>
              <a:rPr sz="1750" spc="-20" dirty="0">
                <a:latin typeface="Calibri Light"/>
                <a:cs typeface="Calibri Light"/>
              </a:rPr>
              <a:t> Year </a:t>
            </a:r>
            <a:r>
              <a:rPr sz="1750" dirty="0">
                <a:latin typeface="Calibri Light"/>
                <a:cs typeface="Calibri Light"/>
              </a:rPr>
              <a:t>contract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5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1.7k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(24.07%)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retained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spc="-10" dirty="0">
                <a:latin typeface="Calibri Light"/>
                <a:cs typeface="Calibri Light"/>
              </a:rPr>
              <a:t>customers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31.15</a:t>
            </a:r>
            <a:r>
              <a:rPr sz="1750" spc="-55" dirty="0">
                <a:latin typeface="Calibri Light"/>
                <a:cs typeface="Calibri Light"/>
              </a:rPr>
              <a:t> </a:t>
            </a:r>
            <a:r>
              <a:rPr sz="1750" spc="-25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spc="-25" dirty="0">
                <a:latin typeface="Calibri Light"/>
                <a:cs typeface="Calibri Light"/>
              </a:rPr>
              <a:t>.</a:t>
            </a:r>
            <a:endParaRPr sz="1750">
              <a:latin typeface="Calibri Light"/>
              <a:cs typeface="Calibri Light"/>
            </a:endParaRPr>
          </a:p>
          <a:p>
            <a:pPr marL="355600" algn="just">
              <a:lnSpc>
                <a:spcPts val="1895"/>
              </a:lnSpc>
            </a:pPr>
            <a:r>
              <a:rPr sz="1750" dirty="0">
                <a:latin typeface="Calibri Light"/>
                <a:cs typeface="Calibri Light"/>
              </a:rPr>
              <a:t>Whereas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in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churner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profile,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it’s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48(2.57%)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&amp;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</a:t>
            </a:r>
            <a:r>
              <a:rPr sz="1750" spc="-10" dirty="0">
                <a:latin typeface="Calibri Light"/>
                <a:cs typeface="Calibri Light"/>
              </a:rPr>
              <a:t> customers</a:t>
            </a:r>
            <a:r>
              <a:rPr sz="1750" spc="-4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are 0.68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spc="-25" dirty="0">
                <a:solidFill>
                  <a:srgbClr val="3E3E3E"/>
                </a:solidFill>
                <a:latin typeface="Calibri Light"/>
                <a:cs typeface="Calibri Light"/>
              </a:rPr>
              <a:t>%</a:t>
            </a:r>
            <a:r>
              <a:rPr sz="1750" spc="-25" dirty="0">
                <a:latin typeface="Calibri Light"/>
                <a:cs typeface="Calibri Light"/>
              </a:rPr>
              <a:t>.</a:t>
            </a:r>
            <a:endParaRPr sz="1750">
              <a:latin typeface="Calibri Light"/>
              <a:cs typeface="Calibri Light"/>
            </a:endParaRPr>
          </a:p>
          <a:p>
            <a:pPr marL="355600" marR="946150" indent="-343535">
              <a:lnSpc>
                <a:spcPts val="1910"/>
              </a:lnSpc>
              <a:spcBef>
                <a:spcPts val="1025"/>
              </a:spcBef>
              <a:buFont typeface="Arial MT"/>
              <a:buChar char="•"/>
              <a:tabLst>
                <a:tab pos="355600" algn="l"/>
              </a:tabLst>
            </a:pPr>
            <a:r>
              <a:rPr sz="1750" dirty="0">
                <a:latin typeface="Calibri Light"/>
                <a:cs typeface="Calibri Light"/>
              </a:rPr>
              <a:t>We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observe</a:t>
            </a:r>
            <a:r>
              <a:rPr sz="1750" spc="-4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that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the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churn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rate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is</a:t>
            </a:r>
            <a:r>
              <a:rPr sz="1750" spc="-1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a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bit</a:t>
            </a:r>
            <a:r>
              <a:rPr sz="1750" spc="-1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thinner for</a:t>
            </a:r>
            <a:r>
              <a:rPr sz="1750" spc="-20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very</a:t>
            </a:r>
            <a:r>
              <a:rPr sz="1750" spc="-25" dirty="0">
                <a:latin typeface="Calibri Light"/>
                <a:cs typeface="Calibri Light"/>
              </a:rPr>
              <a:t> </a:t>
            </a:r>
            <a:r>
              <a:rPr sz="1750" dirty="0">
                <a:latin typeface="Calibri Light"/>
                <a:cs typeface="Calibri Light"/>
              </a:rPr>
              <a:t>long-</a:t>
            </a:r>
            <a:r>
              <a:rPr sz="1750" spc="-10" dirty="0">
                <a:latin typeface="Calibri Light"/>
                <a:cs typeface="Calibri Light"/>
              </a:rPr>
              <a:t>tenure customers.</a:t>
            </a:r>
            <a:endParaRPr sz="175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64963" cy="46207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8166" y="4979034"/>
            <a:ext cx="90201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0" dirty="0">
                <a:solidFill>
                  <a:srgbClr val="FFFFFF"/>
                </a:solidFill>
                <a:latin typeface="Corbel"/>
                <a:cs typeface="Corbel"/>
              </a:rPr>
              <a:t>%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CONTRACT</a:t>
            </a:r>
            <a:r>
              <a:rPr sz="4000" b="1" spc="-30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GENDER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889" y="-7239"/>
            <a:ext cx="6370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From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graph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observe.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dataset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almost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equal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50789" y="239344"/>
            <a:ext cx="3977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distribution</a:t>
            </a:r>
            <a:r>
              <a:rPr sz="18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18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male</a:t>
            </a:r>
            <a:r>
              <a:rPr sz="18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and</a:t>
            </a:r>
            <a:r>
              <a:rPr sz="1800" b="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female</a:t>
            </a:r>
            <a:r>
              <a:rPr sz="18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7889" y="614934"/>
            <a:ext cx="6861809" cy="40176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3340" indent="-342900" algn="just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contract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gender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distribution.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MOM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total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27.69%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27.33%.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Whereas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11.5%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12%.</a:t>
            </a:r>
            <a:endParaRPr sz="1800">
              <a:latin typeface="Calibri Light"/>
              <a:cs typeface="Calibri Light"/>
            </a:endParaRPr>
          </a:p>
          <a:p>
            <a:pPr marL="354965" indent="-342265" algn="just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high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among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Yearly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contract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distribution.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10.72%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10.19%.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1.3%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1.1%.</a:t>
            </a:r>
            <a:endParaRPr sz="1800">
              <a:latin typeface="Calibri Light"/>
              <a:cs typeface="Calibri Light"/>
            </a:endParaRPr>
          </a:p>
          <a:p>
            <a:pPr marL="355600" marR="260985" indent="-342900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Yearly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distribution.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male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12.07%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12%.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the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0.4%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spc="-10" dirty="0">
                <a:latin typeface="Calibri Light"/>
                <a:cs typeface="Calibri Light"/>
              </a:rPr>
              <a:t>0.3%.</a:t>
            </a:r>
            <a:endParaRPr sz="1800">
              <a:latin typeface="Calibri Light"/>
              <a:cs typeface="Calibri Light"/>
            </a:endParaRPr>
          </a:p>
          <a:p>
            <a:pPr marL="355600" marR="354965" indent="-3429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bit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thinner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for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very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30" dirty="0">
                <a:latin typeface="Calibri Light"/>
                <a:cs typeface="Calibri Light"/>
              </a:rPr>
              <a:t>long-</a:t>
            </a:r>
            <a:r>
              <a:rPr sz="1800" spc="-10" dirty="0">
                <a:latin typeface="Calibri Light"/>
                <a:cs typeface="Calibri Light"/>
              </a:rPr>
              <a:t>tenure 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28259" cy="4643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0442" y="4979034"/>
            <a:ext cx="917511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788035" marR="5080" indent="-77597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DISTRIBUTION</a:t>
            </a:r>
            <a:r>
              <a:rPr sz="4000" b="1" spc="-4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0" dirty="0">
                <a:solidFill>
                  <a:srgbClr val="FFFFFF"/>
                </a:solidFill>
                <a:latin typeface="Corbel"/>
                <a:cs typeface="Corbel"/>
              </a:rPr>
              <a:t>CONTRACT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MO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4000" b="1" spc="-705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Y</a:t>
            </a:r>
            <a:r>
              <a:rPr sz="4000" b="1" spc="-4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225" dirty="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4000" b="1" spc="-39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CHARGES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4309" y="-7239"/>
            <a:ext cx="6805295" cy="45129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143510" indent="-342900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MOM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</a:t>
            </a:r>
            <a:r>
              <a:rPr sz="1800" spc="-7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56.41%,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33.05%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55.02%.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MOM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86.86%,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total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67.32%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23%.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MOM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high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among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yearly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yearly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also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higher.</a:t>
            </a:r>
            <a:endParaRPr sz="1800">
              <a:latin typeface="Calibri Light"/>
              <a:cs typeface="Calibri Light"/>
            </a:endParaRPr>
          </a:p>
          <a:p>
            <a:pPr marL="355600" marR="172085" indent="-342900">
              <a:lnSpc>
                <a:spcPct val="9000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yearly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contract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21.01%,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27.82%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20.91%.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profile.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10.15%,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23.58%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total customer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10" dirty="0">
                <a:latin typeface="Calibri Light"/>
                <a:cs typeface="Calibri Light"/>
              </a:rPr>
              <a:t> 2.36%.</a:t>
            </a:r>
            <a:endParaRPr sz="1800">
              <a:latin typeface="Calibri Light"/>
              <a:cs typeface="Calibri Light"/>
            </a:endParaRPr>
          </a:p>
          <a:p>
            <a:pPr marL="355600" marR="172085" indent="-342900">
              <a:lnSpc>
                <a:spcPct val="9000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yearly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contracts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22.58%,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39.13%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24.07%.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profile.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2.99%,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9.11%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total customer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10" dirty="0">
                <a:latin typeface="Calibri Light"/>
                <a:cs typeface="Calibri Light"/>
              </a:rPr>
              <a:t> 0.68%.</a:t>
            </a:r>
            <a:endParaRPr sz="1800">
              <a:latin typeface="Calibri Light"/>
              <a:cs typeface="Calibri Light"/>
            </a:endParaRPr>
          </a:p>
          <a:p>
            <a:pPr marL="355600" marR="71755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taking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longer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loyal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stay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for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longer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period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time.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5195315" cy="4593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252" y="4979034"/>
            <a:ext cx="8751570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0477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DISTRIBUTION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OFTENURE 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BINS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MO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4000" b="1" spc="-705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Y</a:t>
            </a:r>
            <a:r>
              <a:rPr sz="4000" b="1" spc="-4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215" dirty="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4000" b="1" spc="-39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85" dirty="0">
                <a:solidFill>
                  <a:srgbClr val="FFFFFF"/>
                </a:solidFill>
                <a:latin typeface="Corbel"/>
                <a:cs typeface="Corbel"/>
              </a:rPr>
              <a:t>CHARGES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8961" y="-7239"/>
            <a:ext cx="6163310" cy="45129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63500" indent="-342900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entire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36.11%,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8.01%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40.86%.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charges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61.49%,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19.70%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17.76%.</a:t>
            </a:r>
            <a:endParaRPr sz="1800">
              <a:latin typeface="Calibri Light"/>
              <a:cs typeface="Calibri Light"/>
            </a:endParaRPr>
          </a:p>
          <a:p>
            <a:pPr marL="355600" marR="217170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0-</a:t>
            </a:r>
            <a:r>
              <a:rPr sz="1800" dirty="0">
                <a:latin typeface="Calibri Light"/>
                <a:cs typeface="Calibri Light"/>
              </a:rPr>
              <a:t>20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group</a:t>
            </a:r>
            <a:r>
              <a:rPr sz="1800" spc="-10" dirty="0">
                <a:latin typeface="Calibri Light"/>
                <a:cs typeface="Calibri Light"/>
              </a:rPr>
              <a:t> 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monthly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745"/>
              </a:spcBef>
              <a:buFont typeface="Arial MT"/>
              <a:buChar char="•"/>
            </a:pP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21-</a:t>
            </a:r>
            <a:r>
              <a:rPr sz="1800" dirty="0">
                <a:latin typeface="Calibri Light"/>
                <a:cs typeface="Calibri Light"/>
              </a:rPr>
              <a:t>40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19.96%,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17%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19.99%.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21-</a:t>
            </a:r>
            <a:r>
              <a:rPr sz="1800" dirty="0">
                <a:latin typeface="Calibri Light"/>
                <a:cs typeface="Calibri Light"/>
              </a:rPr>
              <a:t>40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18.77%,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charges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27.04%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4.47%.</a:t>
            </a:r>
            <a:endParaRPr sz="1800">
              <a:latin typeface="Calibri Light"/>
              <a:cs typeface="Calibri Light"/>
            </a:endParaRPr>
          </a:p>
          <a:p>
            <a:pPr marL="355600" marR="234315" indent="-3429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41-</a:t>
            </a:r>
            <a:r>
              <a:rPr sz="1800" dirty="0">
                <a:latin typeface="Calibri Light"/>
                <a:cs typeface="Calibri Light"/>
              </a:rPr>
              <a:t>60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20.5%,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29.59%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19.17%.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churner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41-</a:t>
            </a:r>
            <a:r>
              <a:rPr sz="1800" dirty="0">
                <a:latin typeface="Calibri Light"/>
                <a:cs typeface="Calibri Light"/>
              </a:rPr>
              <a:t>60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13.23%,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charges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32.1%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2.98%.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39967" cy="46085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252" y="4979034"/>
            <a:ext cx="8751570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0477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DISTRIBUTION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OFTENURE 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BINS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MO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sz="4000" b="1" spc="-705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Y</a:t>
            </a:r>
            <a:r>
              <a:rPr sz="4000" b="1" spc="-4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7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215" dirty="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sz="4000" b="1" spc="-39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85" dirty="0">
                <a:solidFill>
                  <a:srgbClr val="FFFFFF"/>
                </a:solidFill>
                <a:latin typeface="Corbel"/>
                <a:cs typeface="Corbel"/>
              </a:rPr>
              <a:t>CHARGES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8961" y="-7239"/>
            <a:ext cx="5920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23.43%,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1861" y="239344"/>
            <a:ext cx="36055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45.4%</a:t>
            </a:r>
            <a:r>
              <a:rPr sz="1800" b="0" spc="-5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and</a:t>
            </a:r>
            <a:r>
              <a:rPr sz="18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total</a:t>
            </a:r>
            <a:r>
              <a:rPr sz="1800" b="0" spc="-5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customers</a:t>
            </a:r>
            <a:r>
              <a:rPr sz="18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 Light"/>
                <a:cs typeface="Calibri Light"/>
              </a:rPr>
              <a:t>are</a:t>
            </a:r>
            <a:r>
              <a:rPr sz="1800" b="0" spc="-5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 Light"/>
                <a:cs typeface="Calibri Light"/>
              </a:rPr>
              <a:t>19.98%.</a:t>
            </a:r>
            <a:endParaRPr sz="1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961" y="614934"/>
            <a:ext cx="6153785" cy="26562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Whereas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churner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profile.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monthly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6.51%,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21.17%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1.32%.</a:t>
            </a:r>
            <a:endParaRPr sz="1800">
              <a:latin typeface="Calibri Light"/>
              <a:cs typeface="Calibri Light"/>
            </a:endParaRPr>
          </a:p>
          <a:p>
            <a:pPr marL="355600" marR="470534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61-</a:t>
            </a:r>
            <a:r>
              <a:rPr sz="1800" dirty="0">
                <a:latin typeface="Calibri Light"/>
                <a:cs typeface="Calibri Light"/>
              </a:rPr>
              <a:t>100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contribution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others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group.</a:t>
            </a:r>
            <a:endParaRPr sz="1800">
              <a:latin typeface="Calibri Light"/>
              <a:cs typeface="Calibri Light"/>
            </a:endParaRPr>
          </a:p>
          <a:p>
            <a:pPr marL="355600" marR="30734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Majority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lower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total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charges.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highest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observed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among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such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  <a:p>
            <a:pPr marL="355600" marR="55880" indent="-342900">
              <a:lnSpc>
                <a:spcPts val="1939"/>
              </a:lnSpc>
              <a:spcBef>
                <a:spcPts val="101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This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taking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longer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contract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loyal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company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stay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for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longer </a:t>
            </a:r>
            <a:r>
              <a:rPr sz="1800" dirty="0">
                <a:latin typeface="Calibri Light"/>
                <a:cs typeface="Calibri Light"/>
              </a:rPr>
              <a:t>period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time.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39967" cy="4608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6008" y="4864608"/>
            <a:ext cx="1931035" cy="0"/>
          </a:xfrm>
          <a:custGeom>
            <a:avLst/>
            <a:gdLst/>
            <a:ahLst/>
            <a:cxnLst/>
            <a:rect l="l" t="t" r="r" b="b"/>
            <a:pathLst>
              <a:path w="1931035">
                <a:moveTo>
                  <a:pt x="1930908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944F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3917" y="3937457"/>
            <a:ext cx="205486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125" dirty="0">
                <a:latin typeface="Corbel"/>
                <a:cs typeface="Corbel"/>
              </a:rPr>
              <a:t>Agenda</a:t>
            </a:r>
            <a:endParaRPr sz="5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4688" y="784987"/>
            <a:ext cx="4067810" cy="21863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12014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 Light"/>
                <a:cs typeface="Calibri Light"/>
              </a:rPr>
              <a:t>About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project: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detailed </a:t>
            </a:r>
            <a:r>
              <a:rPr sz="2000" dirty="0">
                <a:latin typeface="Calibri Light"/>
                <a:cs typeface="Calibri Light"/>
              </a:rPr>
              <a:t>description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project.</a:t>
            </a:r>
            <a:endParaRPr sz="2000">
              <a:latin typeface="Calibri Light"/>
              <a:cs typeface="Calibri Light"/>
            </a:endParaRPr>
          </a:p>
          <a:p>
            <a:pPr marL="12700" marR="5080">
              <a:lnSpc>
                <a:spcPts val="2080"/>
              </a:lnSpc>
              <a:spcBef>
                <a:spcPts val="1839"/>
              </a:spcBef>
            </a:pPr>
            <a:r>
              <a:rPr sz="2000" dirty="0">
                <a:latin typeface="Calibri Light"/>
                <a:cs typeface="Calibri Light"/>
              </a:rPr>
              <a:t>About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Data:</a:t>
            </a:r>
            <a:r>
              <a:rPr sz="2000" spc="-9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Introduction</a:t>
            </a:r>
            <a:r>
              <a:rPr sz="1900" dirty="0">
                <a:latin typeface="Calibri Light"/>
                <a:cs typeface="Calibri Light"/>
              </a:rPr>
              <a:t> to</a:t>
            </a:r>
            <a:r>
              <a:rPr sz="1900" spc="-3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dataset </a:t>
            </a:r>
            <a:r>
              <a:rPr sz="1900" dirty="0">
                <a:latin typeface="Calibri Light"/>
                <a:cs typeface="Calibri Light"/>
              </a:rPr>
              <a:t>that</a:t>
            </a:r>
            <a:r>
              <a:rPr sz="1900" spc="-3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has</a:t>
            </a:r>
            <a:r>
              <a:rPr sz="1900" spc="-3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been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used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for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the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project.</a:t>
            </a:r>
            <a:endParaRPr sz="1900">
              <a:latin typeface="Calibri Light"/>
              <a:cs typeface="Calibri Light"/>
            </a:endParaRPr>
          </a:p>
          <a:p>
            <a:pPr marL="12700" marR="13970">
              <a:lnSpc>
                <a:spcPts val="2160"/>
              </a:lnSpc>
              <a:spcBef>
                <a:spcPts val="2130"/>
              </a:spcBef>
            </a:pPr>
            <a:r>
              <a:rPr sz="2000" spc="-10" dirty="0">
                <a:latin typeface="Calibri Light"/>
                <a:cs typeface="Calibri Light"/>
              </a:rPr>
              <a:t>Insights</a:t>
            </a:r>
            <a:r>
              <a:rPr sz="2000" spc="-8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find: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What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objectives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insights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found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out?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4688" y="3210306"/>
            <a:ext cx="3944620" cy="29806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spc="-10" dirty="0">
                <a:latin typeface="Calibri Light"/>
                <a:cs typeface="Calibri Light"/>
              </a:rPr>
              <a:t>Steps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for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EDA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Cleaning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Data: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Various </a:t>
            </a:r>
            <a:r>
              <a:rPr sz="2000" dirty="0">
                <a:latin typeface="Calibri Light"/>
                <a:cs typeface="Calibri Light"/>
              </a:rPr>
              <a:t>steps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used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for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cleaning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EDA </a:t>
            </a:r>
            <a:r>
              <a:rPr sz="2000" spc="-10" dirty="0">
                <a:latin typeface="Calibri Light"/>
                <a:cs typeface="Calibri Light"/>
              </a:rPr>
              <a:t>process.</a:t>
            </a:r>
            <a:endParaRPr sz="2000">
              <a:latin typeface="Calibri Light"/>
              <a:cs typeface="Calibri Light"/>
            </a:endParaRPr>
          </a:p>
          <a:p>
            <a:pPr marL="12700" marR="278765" algn="just">
              <a:lnSpc>
                <a:spcPts val="2160"/>
              </a:lnSpc>
              <a:spcBef>
                <a:spcPts val="865"/>
              </a:spcBef>
            </a:pPr>
            <a:r>
              <a:rPr sz="2000" dirty="0">
                <a:latin typeface="Calibri Light"/>
                <a:cs typeface="Calibri Light"/>
              </a:rPr>
              <a:t>Visual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Analytics: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Different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visuals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50" dirty="0">
                <a:latin typeface="Calibri Light"/>
                <a:cs typeface="Calibri Light"/>
              </a:rPr>
              <a:t>&amp; </a:t>
            </a:r>
            <a:r>
              <a:rPr sz="2000" dirty="0">
                <a:latin typeface="Calibri Light"/>
                <a:cs typeface="Calibri Light"/>
              </a:rPr>
              <a:t>summaries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understand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well.</a:t>
            </a:r>
            <a:endParaRPr sz="2000">
              <a:latin typeface="Calibri Light"/>
              <a:cs typeface="Calibri Light"/>
            </a:endParaRPr>
          </a:p>
          <a:p>
            <a:pPr marL="12700" algn="just">
              <a:lnSpc>
                <a:spcPts val="2280"/>
              </a:lnSpc>
              <a:spcBef>
                <a:spcPts val="1165"/>
              </a:spcBef>
            </a:pPr>
            <a:r>
              <a:rPr sz="2000" spc="-20" dirty="0">
                <a:latin typeface="Calibri Light"/>
                <a:cs typeface="Calibri Light"/>
              </a:rPr>
              <a:t>Key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Findings: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Insights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find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out</a:t>
            </a:r>
            <a:endParaRPr sz="2000">
              <a:latin typeface="Calibri Light"/>
              <a:cs typeface="Calibri Light"/>
            </a:endParaRPr>
          </a:p>
          <a:p>
            <a:pPr marL="12700" algn="just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according</a:t>
            </a:r>
            <a:r>
              <a:rPr sz="2000" spc="-9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various</a:t>
            </a:r>
            <a:r>
              <a:rPr sz="2000" spc="-9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questions.</a:t>
            </a:r>
            <a:endParaRPr sz="2000">
              <a:latin typeface="Calibri Light"/>
              <a:cs typeface="Calibri Light"/>
            </a:endParaRPr>
          </a:p>
          <a:p>
            <a:pPr marL="12700" marR="498475">
              <a:lnSpc>
                <a:spcPts val="2160"/>
              </a:lnSpc>
              <a:spcBef>
                <a:spcPts val="1310"/>
              </a:spcBef>
            </a:pPr>
            <a:r>
              <a:rPr sz="2000" spc="-20" dirty="0">
                <a:latin typeface="Calibri Light"/>
                <a:cs typeface="Calibri Light"/>
              </a:rPr>
              <a:t>Dashboard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View: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view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 </a:t>
            </a:r>
            <a:r>
              <a:rPr sz="2000" spc="-50" dirty="0">
                <a:latin typeface="Calibri Light"/>
                <a:cs typeface="Calibri Light"/>
              </a:rPr>
              <a:t>a </a:t>
            </a:r>
            <a:r>
              <a:rPr sz="2000" dirty="0">
                <a:latin typeface="Calibri Light"/>
                <a:cs typeface="Calibri Light"/>
              </a:rPr>
              <a:t>dashboard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has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been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created.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4983" y="812291"/>
            <a:ext cx="3557015" cy="5233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7770" y="4979034"/>
            <a:ext cx="9259570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167765" marR="5080" indent="-115570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2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PERCENTAGE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10" dirty="0">
                <a:solidFill>
                  <a:srgbClr val="FFFFFF"/>
                </a:solidFill>
                <a:latin typeface="Corbel"/>
                <a:cs typeface="Corbel"/>
              </a:rPr>
              <a:t>CUSTOMERS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WITH</a:t>
            </a:r>
            <a:r>
              <a:rPr sz="4000" b="1" spc="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DEPENDENTS</a:t>
            </a:r>
            <a:r>
              <a:rPr sz="4000" b="1" spc="-3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orbel"/>
                <a:cs typeface="Corbel"/>
              </a:rPr>
              <a:t>&amp;</a:t>
            </a:r>
            <a:r>
              <a:rPr sz="4000" b="1" spc="-30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PARTNER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00873" y="-9652"/>
            <a:ext cx="4546600" cy="42665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26035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dependents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50" dirty="0">
                <a:latin typeface="Calibri Light"/>
                <a:cs typeface="Calibri Light"/>
              </a:rPr>
              <a:t>&amp; </a:t>
            </a:r>
            <a:r>
              <a:rPr sz="1800" dirty="0">
                <a:latin typeface="Calibri Light"/>
                <a:cs typeface="Calibri Light"/>
              </a:rPr>
              <a:t>partners,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churned percentage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15.94%.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dependents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but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partners,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churned 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5.96%.</a:t>
            </a:r>
            <a:endParaRPr sz="1800">
              <a:latin typeface="Calibri Light"/>
              <a:cs typeface="Calibri Light"/>
            </a:endParaRPr>
          </a:p>
          <a:p>
            <a:pPr marL="355600" marR="432434" indent="-342900" algn="just">
              <a:lnSpc>
                <a:spcPct val="9010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both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dependents</a:t>
            </a:r>
            <a:r>
              <a:rPr sz="1800" spc="-50" dirty="0">
                <a:latin typeface="Calibri Light"/>
                <a:cs typeface="Calibri Light"/>
              </a:rPr>
              <a:t> &amp; </a:t>
            </a:r>
            <a:r>
              <a:rPr sz="1800" dirty="0">
                <a:latin typeface="Calibri Light"/>
                <a:cs typeface="Calibri Light"/>
              </a:rPr>
              <a:t>partners,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churned 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3.54%.</a:t>
            </a:r>
            <a:endParaRPr sz="1800">
              <a:latin typeface="Calibri Light"/>
              <a:cs typeface="Calibri Light"/>
            </a:endParaRPr>
          </a:p>
          <a:p>
            <a:pPr marL="355600" marR="34925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both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dependents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and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partners,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1.09%.</a:t>
            </a:r>
            <a:endParaRPr sz="1800">
              <a:latin typeface="Calibri Light"/>
              <a:cs typeface="Calibri Light"/>
            </a:endParaRPr>
          </a:p>
          <a:p>
            <a:pPr marL="355600" marR="91440" indent="-342900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dependents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partners,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tending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21879" cy="46116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580640" marR="5080" indent="-256857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229" dirty="0">
                <a:solidFill>
                  <a:srgbClr val="FFFFFF"/>
                </a:solidFill>
                <a:latin typeface="Corbel"/>
                <a:cs typeface="Corbel"/>
              </a:rPr>
              <a:t>PAYMENT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METHOD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139" y="-9652"/>
            <a:ext cx="6254115" cy="45192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2070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50" dirty="0">
                <a:latin typeface="Calibri Light"/>
                <a:cs typeface="Calibri Light"/>
              </a:rPr>
              <a:t>a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method.</a:t>
            </a:r>
            <a:endParaRPr sz="1800">
              <a:latin typeface="Calibri Light"/>
              <a:cs typeface="Calibri Light"/>
            </a:endParaRPr>
          </a:p>
          <a:p>
            <a:pPr marL="355600" marR="74930" indent="-34290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electronic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check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method,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15.2%.</a:t>
            </a:r>
            <a:endParaRPr sz="1800">
              <a:latin typeface="Calibri Light"/>
              <a:cs typeface="Calibri Light"/>
            </a:endParaRPr>
          </a:p>
          <a:p>
            <a:pPr marL="355600" marR="361315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mailed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check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method,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4.4%.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bank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transfer(automatic)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method,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3.7%.</a:t>
            </a:r>
            <a:endParaRPr sz="1800">
              <a:latin typeface="Calibri Light"/>
              <a:cs typeface="Calibri Light"/>
            </a:endParaRPr>
          </a:p>
          <a:p>
            <a:pPr marL="355600" marR="302260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credit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card(automatic)</a:t>
            </a:r>
            <a:r>
              <a:rPr sz="1800" spc="-7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method,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3.3%.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method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"Electronic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Check"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higher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other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modes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method.</a:t>
            </a:r>
            <a:endParaRPr sz="1800">
              <a:latin typeface="Calibri Light"/>
              <a:cs typeface="Calibri Light"/>
            </a:endParaRPr>
          </a:p>
          <a:p>
            <a:pPr marL="355600" marR="29718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electronic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check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mailed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check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payment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methods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“Male" 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female 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31763" cy="46009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620010" marR="5080" indent="-260794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INTERNET</a:t>
            </a:r>
            <a:r>
              <a:rPr sz="4000" b="1" spc="-3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SERVICE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139" y="-9652"/>
            <a:ext cx="6141720" cy="42722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20955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the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service.</a:t>
            </a:r>
            <a:endParaRPr sz="1800">
              <a:latin typeface="Calibri Light"/>
              <a:cs typeface="Calibri Light"/>
            </a:endParaRPr>
          </a:p>
          <a:p>
            <a:pPr marL="355600" marR="321310" indent="-34290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fibre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optic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18.42%.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DSL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6.52%.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internet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1.60%.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0"/>
              </a:lnSpc>
              <a:spcBef>
                <a:spcPts val="79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“Fiber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Optic"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higher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than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0"/>
              </a:lnSpc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other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modes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service.</a:t>
            </a:r>
            <a:endParaRPr sz="1800">
              <a:latin typeface="Calibri Light"/>
              <a:cs typeface="Calibri Light"/>
            </a:endParaRPr>
          </a:p>
          <a:p>
            <a:pPr marL="355600" marR="142875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Fiber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optic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“Female"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slightly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  <a:p>
            <a:pPr marL="355600" marR="622935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But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DSL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“Male"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slightly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31763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703830" marR="5080" indent="-269176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ONLINE</a:t>
            </a:r>
            <a:r>
              <a:rPr sz="4000" b="1" spc="-3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SECURITY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139" y="-9652"/>
            <a:ext cx="6191885" cy="45192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45847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50" dirty="0">
                <a:latin typeface="Calibri Light"/>
                <a:cs typeface="Calibri Light"/>
              </a:rPr>
              <a:t>a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online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security.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online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security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services,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20.74%.</a:t>
            </a:r>
            <a:endParaRPr sz="1800">
              <a:latin typeface="Calibri Light"/>
              <a:cs typeface="Calibri Light"/>
            </a:endParaRPr>
          </a:p>
          <a:p>
            <a:pPr marL="355600" marR="66294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online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security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services,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4.19%.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internet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1.60%.</a:t>
            </a:r>
            <a:endParaRPr sz="1800">
              <a:latin typeface="Calibri Light"/>
              <a:cs typeface="Calibri Light"/>
            </a:endParaRPr>
          </a:p>
          <a:p>
            <a:pPr marL="355600" marR="229870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 online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security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 marL="355600" marR="320675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online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security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“Male" 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female customers.</a:t>
            </a:r>
            <a:endParaRPr sz="1800">
              <a:latin typeface="Calibri Light"/>
              <a:cs typeface="Calibri Light"/>
            </a:endParaRPr>
          </a:p>
          <a:p>
            <a:pPr marL="355600" marR="124460" indent="-342900">
              <a:lnSpc>
                <a:spcPts val="1939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Also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online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security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services,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“Female"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are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31763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400810" marR="5080" indent="-138874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sz="4000" b="1" spc="-670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PL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-2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LINES</a:t>
            </a:r>
            <a:r>
              <a:rPr sz="4000" b="1" spc="-4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CONNECTION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139" y="-9652"/>
            <a:ext cx="6235700" cy="45192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165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50" dirty="0">
                <a:latin typeface="Calibri Light"/>
                <a:cs typeface="Calibri Light"/>
              </a:rPr>
              <a:t>a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multiple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lines.</a:t>
            </a:r>
            <a:endParaRPr sz="1800">
              <a:latin typeface="Calibri Light"/>
              <a:cs typeface="Calibri Light"/>
            </a:endParaRPr>
          </a:p>
          <a:p>
            <a:pPr marL="355600" marR="525780" indent="-34290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multiple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lines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12.07%.</a:t>
            </a:r>
            <a:endParaRPr sz="1800">
              <a:latin typeface="Calibri Light"/>
              <a:cs typeface="Calibri Light"/>
            </a:endParaRPr>
          </a:p>
          <a:p>
            <a:pPr marL="355600" marR="84455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single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line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12.05%.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phone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2.41%.</a:t>
            </a:r>
            <a:endParaRPr sz="1800">
              <a:latin typeface="Calibri Light"/>
              <a:cs typeface="Calibri Light"/>
            </a:endParaRPr>
          </a:p>
          <a:p>
            <a:pPr marL="355600" marR="311785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So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multiple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lines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churn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single-</a:t>
            </a:r>
            <a:r>
              <a:rPr sz="1800" dirty="0">
                <a:latin typeface="Calibri Light"/>
                <a:cs typeface="Calibri Light"/>
              </a:rPr>
              <a:t>line connection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service.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multiple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lines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“Male"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  <a:p>
            <a:pPr marL="355600" marR="483870" indent="-342900" algn="just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Also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does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multiple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lines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connection,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“Female" 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male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31763" cy="46375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580515" marR="5080" indent="-156845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20" dirty="0">
                <a:solidFill>
                  <a:srgbClr val="FFFFFF"/>
                </a:solidFill>
                <a:latin typeface="Corbel"/>
                <a:cs typeface="Corbel"/>
              </a:rPr>
              <a:t>THE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BILL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DELIVERY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METHOD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28661" y="-9652"/>
            <a:ext cx="4740275" cy="40195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94615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which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paperless </a:t>
            </a:r>
            <a:r>
              <a:rPr sz="1800" dirty="0">
                <a:latin typeface="Calibri Light"/>
                <a:cs typeface="Calibri Light"/>
              </a:rPr>
              <a:t>bill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delivery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method.</a:t>
            </a:r>
            <a:endParaRPr sz="1800">
              <a:latin typeface="Calibri Light"/>
              <a:cs typeface="Calibri Light"/>
            </a:endParaRPr>
          </a:p>
          <a:p>
            <a:pPr marL="355600" marR="98425" indent="-3429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paperless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billing,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type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was </a:t>
            </a:r>
            <a:r>
              <a:rPr sz="1800" spc="-10" dirty="0">
                <a:latin typeface="Calibri Light"/>
                <a:cs typeface="Calibri Light"/>
              </a:rPr>
              <a:t>19.88%.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ct val="9010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paperless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billing,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ratio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6.66%.</a:t>
            </a:r>
            <a:endParaRPr sz="1800">
              <a:latin typeface="Calibri Light"/>
              <a:cs typeface="Calibri Light"/>
            </a:endParaRPr>
          </a:p>
          <a:p>
            <a:pPr marL="355600" marR="179070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paperless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billing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methods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 marL="355600" marR="767715" indent="-342900" algn="just">
              <a:lnSpc>
                <a:spcPct val="90000"/>
              </a:lnSpc>
              <a:spcBef>
                <a:spcPts val="98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paperless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billing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“Male" 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as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female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49667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341245" marR="5080" indent="-232918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50" dirty="0">
                <a:solidFill>
                  <a:srgbClr val="FFFFFF"/>
                </a:solidFill>
                <a:latin typeface="Corbel"/>
                <a:cs typeface="Corbel"/>
              </a:rPr>
              <a:t>TECHNICAL</a:t>
            </a:r>
            <a:r>
              <a:rPr sz="4000" b="1" spc="-3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SUPPORT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0551" y="-9652"/>
            <a:ext cx="5654040" cy="38989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69850" indent="-3429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10" dirty="0">
                <a:latin typeface="Calibri Light"/>
                <a:cs typeface="Calibri Light"/>
              </a:rPr>
              <a:t> clustered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see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technical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support.</a:t>
            </a:r>
            <a:endParaRPr sz="18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technical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support,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8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20.53%.</a:t>
            </a:r>
            <a:endParaRPr sz="1800">
              <a:latin typeface="Calibri Light"/>
              <a:cs typeface="Calibri Light"/>
            </a:endParaRPr>
          </a:p>
          <a:p>
            <a:pPr marL="355600" marR="66167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technical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support,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8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4.40%.</a:t>
            </a:r>
            <a:endParaRPr sz="1800">
              <a:latin typeface="Calibri Light"/>
              <a:cs typeface="Calibri Light"/>
            </a:endParaRPr>
          </a:p>
          <a:p>
            <a:pPr marL="354965" indent="-342265">
              <a:lnSpc>
                <a:spcPts val="2055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internet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type</a:t>
            </a:r>
            <a:endParaRPr sz="1800">
              <a:latin typeface="Calibri Light"/>
              <a:cs typeface="Calibri Light"/>
            </a:endParaRPr>
          </a:p>
          <a:p>
            <a:pPr marL="355600">
              <a:lnSpc>
                <a:spcPts val="2055"/>
              </a:lnSpc>
            </a:pP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8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1.6%.</a:t>
            </a:r>
            <a:endParaRPr sz="1800">
              <a:latin typeface="Calibri Light"/>
              <a:cs typeface="Calibri Light"/>
            </a:endParaRPr>
          </a:p>
          <a:p>
            <a:pPr marL="355600" marR="60960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technical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support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 marL="355600" marR="452120" indent="-342900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technical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support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“Female" </a:t>
            </a: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to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361175" cy="46116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167380" marR="5080" indent="-3155315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50" dirty="0">
                <a:solidFill>
                  <a:srgbClr val="FFFFFF"/>
                </a:solidFill>
                <a:latin typeface="Corbel"/>
                <a:cs typeface="Corbel"/>
              </a:rPr>
              <a:t>DEPENDENTS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2739" y="-9652"/>
            <a:ext cx="4868545" cy="35255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34290" indent="-343535" algn="just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visuals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show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clustered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bar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chart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which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we </a:t>
            </a:r>
            <a:r>
              <a:rPr sz="1800" dirty="0">
                <a:latin typeface="Calibri Light"/>
                <a:cs typeface="Calibri Light"/>
              </a:rPr>
              <a:t>can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see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1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by</a:t>
            </a:r>
            <a:r>
              <a:rPr sz="1800" spc="-1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dependents.</a:t>
            </a:r>
            <a:endParaRPr sz="1800">
              <a:latin typeface="Calibri Light"/>
              <a:cs typeface="Calibri Light"/>
            </a:endParaRPr>
          </a:p>
          <a:p>
            <a:pPr marL="355600" marR="128905" indent="-343535" algn="just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dependency,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was </a:t>
            </a:r>
            <a:r>
              <a:rPr sz="1800" spc="-10" dirty="0">
                <a:latin typeface="Calibri Light"/>
                <a:cs typeface="Calibri Light"/>
              </a:rPr>
              <a:t>21.91%.</a:t>
            </a:r>
            <a:endParaRPr sz="1800">
              <a:latin typeface="Calibri Light"/>
              <a:cs typeface="Calibri Light"/>
            </a:endParaRPr>
          </a:p>
          <a:p>
            <a:pPr marL="355600" marR="86360" indent="-343535" algn="just">
              <a:lnSpc>
                <a:spcPts val="1939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dependency,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4.63%.</a:t>
            </a:r>
            <a:endParaRPr sz="1800">
              <a:latin typeface="Calibri Light"/>
              <a:cs typeface="Calibri Light"/>
            </a:endParaRPr>
          </a:p>
          <a:p>
            <a:pPr marL="355600" marR="88900" indent="-343535">
              <a:lnSpc>
                <a:spcPts val="1939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dependency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on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 marL="355600" indent="-342900">
              <a:lnSpc>
                <a:spcPts val="205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dependency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</a:t>
            </a:r>
            <a:endParaRPr sz="1800">
              <a:latin typeface="Calibri Light"/>
              <a:cs typeface="Calibri Light"/>
            </a:endParaRPr>
          </a:p>
          <a:p>
            <a:pPr marL="355600" marR="5080">
              <a:lnSpc>
                <a:spcPts val="1939"/>
              </a:lnSpc>
              <a:spcBef>
                <a:spcPts val="140"/>
              </a:spcBef>
            </a:pPr>
            <a:r>
              <a:rPr sz="1800" dirty="0">
                <a:latin typeface="Calibri Light"/>
                <a:cs typeface="Calibri Light"/>
              </a:rPr>
              <a:t>“Female"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6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as </a:t>
            </a:r>
            <a:r>
              <a:rPr sz="1800" spc="-10" dirty="0">
                <a:latin typeface="Calibri Light"/>
                <a:cs typeface="Calibri Light"/>
              </a:rPr>
              <a:t>compared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male</a:t>
            </a:r>
            <a:r>
              <a:rPr sz="1800" spc="-2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03363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478" y="4979034"/>
            <a:ext cx="936053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6175" marR="5080" indent="-2404110">
              <a:lnSpc>
                <a:spcPts val="4320"/>
              </a:lnSpc>
              <a:spcBef>
                <a:spcPts val="640"/>
              </a:spcBef>
            </a:pPr>
            <a:r>
              <a:rPr sz="4000" b="1" spc="-185" dirty="0">
                <a:solidFill>
                  <a:srgbClr val="FFFFFF"/>
                </a:solidFill>
                <a:latin typeface="Corbel"/>
                <a:cs typeface="Corbel"/>
              </a:rPr>
              <a:t>WHAT</a:t>
            </a:r>
            <a:r>
              <a:rPr sz="4000" b="1" spc="-2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ISTHE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CHANCE</a:t>
            </a:r>
            <a:r>
              <a:rPr sz="4000" b="1" spc="-459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05" dirty="0">
                <a:solidFill>
                  <a:srgbClr val="FFFFFF"/>
                </a:solidFill>
                <a:latin typeface="Corbel"/>
                <a:cs typeface="Corbel"/>
              </a:rPr>
              <a:t>OF</a:t>
            </a:r>
            <a:r>
              <a:rPr sz="4000" b="1" spc="-4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CHURN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BASED</a:t>
            </a:r>
            <a:r>
              <a:rPr sz="4000" b="1" spc="-43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ON 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DEVICE</a:t>
            </a:r>
            <a:r>
              <a:rPr sz="4000" b="1" spc="-2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5" dirty="0">
                <a:solidFill>
                  <a:srgbClr val="FFFFFF"/>
                </a:solidFill>
                <a:latin typeface="Corbel"/>
                <a:cs typeface="Corbel"/>
              </a:rPr>
              <a:t>PROTECTION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9584" y="-9652"/>
            <a:ext cx="6013450" cy="45129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Device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protection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means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stay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protected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beyond </a:t>
            </a:r>
            <a:r>
              <a:rPr sz="1800" dirty="0">
                <a:latin typeface="Calibri Light"/>
                <a:cs typeface="Calibri Light"/>
              </a:rPr>
              <a:t>the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standard</a:t>
            </a:r>
            <a:r>
              <a:rPr sz="1800" spc="-25" dirty="0">
                <a:latin typeface="Calibri Light"/>
                <a:cs typeface="Calibri Light"/>
              </a:rPr>
              <a:t> warranty,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with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coverage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for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all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accidental </a:t>
            </a:r>
            <a:r>
              <a:rPr sz="1800" dirty="0">
                <a:latin typeface="Calibri Light"/>
                <a:cs typeface="Calibri Light"/>
              </a:rPr>
              <a:t>damage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for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up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2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years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&amp;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Also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provides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anti-</a:t>
            </a:r>
            <a:r>
              <a:rPr sz="1800" dirty="0">
                <a:latin typeface="Calibri Light"/>
                <a:cs typeface="Calibri Light"/>
              </a:rPr>
              <a:t>virus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protect </a:t>
            </a:r>
            <a:r>
              <a:rPr sz="1800" dirty="0">
                <a:latin typeface="Calibri Light"/>
                <a:cs typeface="Calibri Light"/>
              </a:rPr>
              <a:t>your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handset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data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from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attack,</a:t>
            </a:r>
            <a:r>
              <a:rPr sz="1800" spc="-7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gives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cloud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backup </a:t>
            </a:r>
            <a:r>
              <a:rPr sz="1800" dirty="0">
                <a:latin typeface="Calibri Light"/>
                <a:cs typeface="Calibri Light"/>
              </a:rPr>
              <a:t>and</a:t>
            </a:r>
            <a:r>
              <a:rPr sz="1800" spc="-6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even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gives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you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insurance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cover.</a:t>
            </a:r>
            <a:endParaRPr sz="1800">
              <a:latin typeface="Calibri Light"/>
              <a:cs typeface="Calibri Light"/>
            </a:endParaRPr>
          </a:p>
          <a:p>
            <a:pPr marL="355600" marR="121285" indent="-342900">
              <a:lnSpc>
                <a:spcPts val="1939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device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protection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plan,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17.19%.</a:t>
            </a:r>
            <a:endParaRPr sz="1800">
              <a:latin typeface="Calibri Light"/>
              <a:cs typeface="Calibri Light"/>
            </a:endParaRPr>
          </a:p>
          <a:p>
            <a:pPr marL="355600" marR="180340" indent="-342900">
              <a:lnSpc>
                <a:spcPct val="9000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Customers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device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protection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plan,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7.74%.</a:t>
            </a:r>
            <a:r>
              <a:rPr sz="1800" spc="-25" dirty="0">
                <a:latin typeface="Calibri Light"/>
                <a:cs typeface="Calibri Light"/>
              </a:rPr>
              <a:t> For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use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internet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service,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25" dirty="0">
                <a:latin typeface="Calibri Light"/>
                <a:cs typeface="Calibri Light"/>
              </a:rPr>
              <a:t>of </a:t>
            </a:r>
            <a:r>
              <a:rPr sz="1800" spc="-10" dirty="0">
                <a:latin typeface="Calibri Light"/>
                <a:cs typeface="Calibri Light"/>
              </a:rPr>
              <a:t>customer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percentage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ratio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was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1.6%.</a:t>
            </a:r>
            <a:endParaRPr sz="1800">
              <a:latin typeface="Calibri Light"/>
              <a:cs typeface="Calibri Light"/>
            </a:endParaRPr>
          </a:p>
          <a:p>
            <a:pPr marL="355600" marR="121285" indent="-342900">
              <a:lnSpc>
                <a:spcPts val="1939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do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not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device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protection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plan,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that </a:t>
            </a:r>
            <a:r>
              <a:rPr sz="1800" dirty="0">
                <a:latin typeface="Calibri Light"/>
                <a:cs typeface="Calibri Light"/>
              </a:rPr>
              <a:t>type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of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customers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tended</a:t>
            </a:r>
            <a:r>
              <a:rPr sz="1800" spc="-3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more.</a:t>
            </a:r>
            <a:endParaRPr sz="1800">
              <a:latin typeface="Calibri Light"/>
              <a:cs typeface="Calibri Light"/>
            </a:endParaRPr>
          </a:p>
          <a:p>
            <a:pPr marL="355600" marR="317500" indent="-342900" algn="just">
              <a:lnSpc>
                <a:spcPts val="1939"/>
              </a:lnSpc>
              <a:spcBef>
                <a:spcPts val="1020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dirty="0">
                <a:latin typeface="Calibri Light"/>
                <a:cs typeface="Calibri Light"/>
              </a:rPr>
              <a:t>Those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who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have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any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device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protection</a:t>
            </a:r>
            <a:r>
              <a:rPr sz="1800" spc="-4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plan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that</a:t>
            </a:r>
            <a:r>
              <a:rPr sz="1800" spc="-25" dirty="0">
                <a:latin typeface="Calibri Light"/>
                <a:cs typeface="Calibri Light"/>
              </a:rPr>
              <a:t> </a:t>
            </a:r>
            <a:r>
              <a:rPr sz="1800" spc="-10" dirty="0">
                <a:latin typeface="Calibri Light"/>
                <a:cs typeface="Calibri Light"/>
              </a:rPr>
              <a:t>“Female" customers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slightly</a:t>
            </a:r>
            <a:r>
              <a:rPr sz="1800" spc="-3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churned</a:t>
            </a:r>
            <a:r>
              <a:rPr sz="1800" spc="-4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more</a:t>
            </a:r>
            <a:r>
              <a:rPr sz="1800" spc="-55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as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compared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dirty="0">
                <a:latin typeface="Calibri Light"/>
                <a:cs typeface="Calibri Light"/>
              </a:rPr>
              <a:t>to</a:t>
            </a:r>
            <a:r>
              <a:rPr sz="1800" spc="-50" dirty="0">
                <a:latin typeface="Calibri Light"/>
                <a:cs typeface="Calibri Light"/>
              </a:rPr>
              <a:t> </a:t>
            </a:r>
            <a:r>
              <a:rPr sz="1800" spc="-20" dirty="0">
                <a:latin typeface="Calibri Light"/>
                <a:cs typeface="Calibri Light"/>
              </a:rPr>
              <a:t>male </a:t>
            </a:r>
            <a:r>
              <a:rPr sz="1800" spc="-10" dirty="0">
                <a:latin typeface="Calibri Light"/>
                <a:cs typeface="Calibri Light"/>
              </a:rPr>
              <a:t>customers.</a:t>
            </a:r>
            <a:endParaRPr sz="1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89319" cy="45933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57900" cy="6858000"/>
            <a:chOff x="0" y="0"/>
            <a:chExt cx="60579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057900" cy="6858000"/>
            </a:xfrm>
            <a:custGeom>
              <a:avLst/>
              <a:gdLst/>
              <a:ahLst/>
              <a:cxnLst/>
              <a:rect l="l" t="t" r="r" b="b"/>
              <a:pathLst>
                <a:path w="6057900" h="6858000">
                  <a:moveTo>
                    <a:pt x="60579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57900" y="6858000"/>
                  </a:lnTo>
                  <a:lnTo>
                    <a:pt x="6057900" y="0"/>
                  </a:lnTo>
                  <a:close/>
                </a:path>
              </a:pathLst>
            </a:custGeom>
            <a:solidFill>
              <a:srgbClr val="0E3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4483" y="3218688"/>
              <a:ext cx="2188845" cy="0"/>
            </a:xfrm>
            <a:custGeom>
              <a:avLst/>
              <a:gdLst/>
              <a:ahLst/>
              <a:cxnLst/>
              <a:rect l="l" t="t" r="r" b="b"/>
              <a:pathLst>
                <a:path w="2188845">
                  <a:moveTo>
                    <a:pt x="2188464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1A7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98054" y="83311"/>
            <a:ext cx="4187825" cy="17202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 Light"/>
                <a:cs typeface="Calibri Light"/>
              </a:rPr>
              <a:t>From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overall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graph,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can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observe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monthly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dataset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contract-type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more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likely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churned.</a:t>
            </a:r>
            <a:endParaRPr sz="2000">
              <a:latin typeface="Calibri Light"/>
              <a:cs typeface="Calibri Light"/>
            </a:endParaRPr>
          </a:p>
          <a:p>
            <a:pPr marL="12700">
              <a:lnSpc>
                <a:spcPts val="2280"/>
              </a:lnSpc>
              <a:spcBef>
                <a:spcPts val="2025"/>
              </a:spcBef>
            </a:pPr>
            <a:r>
              <a:rPr sz="2000" spc="-30" dirty="0">
                <a:latin typeface="Calibri Light"/>
                <a:cs typeface="Calibri Light"/>
              </a:rPr>
              <a:t>Tenure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bins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wise,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0-20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age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group</a:t>
            </a:r>
            <a:endParaRPr sz="2000">
              <a:latin typeface="Calibri Light"/>
              <a:cs typeface="Calibri Light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customer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has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more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possibility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churn.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98054" y="2123313"/>
            <a:ext cx="3858895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10" dirty="0">
                <a:latin typeface="Calibri Light"/>
                <a:cs typeface="Calibri Light"/>
              </a:rPr>
              <a:t>Gender-</a:t>
            </a:r>
            <a:r>
              <a:rPr sz="2000" dirty="0">
                <a:latin typeface="Calibri Light"/>
                <a:cs typeface="Calibri Light"/>
              </a:rPr>
              <a:t>wise,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female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customers,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who </a:t>
            </a:r>
            <a:r>
              <a:rPr sz="2000" dirty="0">
                <a:latin typeface="Calibri Light"/>
                <a:cs typeface="Calibri Light"/>
              </a:rPr>
              <a:t>have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adopted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monthly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contracts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have </a:t>
            </a:r>
            <a:r>
              <a:rPr sz="2000" dirty="0">
                <a:latin typeface="Calibri Light"/>
                <a:cs typeface="Calibri Light"/>
              </a:rPr>
              <a:t>more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possibility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churned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as </a:t>
            </a:r>
            <a:r>
              <a:rPr sz="2000" dirty="0">
                <a:latin typeface="Calibri Light"/>
                <a:cs typeface="Calibri Light"/>
              </a:rPr>
              <a:t>compared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male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customers.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8054" y="3584828"/>
            <a:ext cx="4291965" cy="32035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 Light"/>
                <a:cs typeface="Calibri Light"/>
              </a:rPr>
              <a:t>Those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who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have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not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taken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any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kind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of </a:t>
            </a:r>
            <a:r>
              <a:rPr sz="2000" dirty="0">
                <a:latin typeface="Calibri Light"/>
                <a:cs typeface="Calibri Light"/>
              </a:rPr>
              <a:t>tech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support,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type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have </a:t>
            </a:r>
            <a:r>
              <a:rPr sz="2000" dirty="0">
                <a:latin typeface="Calibri Light"/>
                <a:cs typeface="Calibri Light"/>
              </a:rPr>
              <a:t>more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possibility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churned.</a:t>
            </a:r>
            <a:endParaRPr sz="2000">
              <a:latin typeface="Calibri Light"/>
              <a:cs typeface="Calibri Light"/>
            </a:endParaRPr>
          </a:p>
          <a:p>
            <a:pPr marL="12700">
              <a:lnSpc>
                <a:spcPts val="2280"/>
              </a:lnSpc>
              <a:spcBef>
                <a:spcPts val="2315"/>
              </a:spcBef>
            </a:pPr>
            <a:r>
              <a:rPr sz="2000" dirty="0">
                <a:latin typeface="Calibri Light"/>
                <a:cs typeface="Calibri Light"/>
              </a:rPr>
              <a:t>For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those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who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use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fiber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optic</a:t>
            </a:r>
            <a:endParaRPr sz="2000">
              <a:latin typeface="Calibri Light"/>
              <a:cs typeface="Calibri Light"/>
            </a:endParaRPr>
          </a:p>
          <a:p>
            <a:pPr marL="12700">
              <a:lnSpc>
                <a:spcPts val="2160"/>
              </a:lnSpc>
            </a:pPr>
            <a:r>
              <a:rPr sz="2000" dirty="0">
                <a:latin typeface="Calibri Light"/>
                <a:cs typeface="Calibri Light"/>
              </a:rPr>
              <a:t>connections,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type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customer’s</a:t>
            </a:r>
            <a:endParaRPr sz="2000">
              <a:latin typeface="Calibri Light"/>
              <a:cs typeface="Calibri Light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churned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percentage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was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high.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000">
              <a:latin typeface="Calibri Light"/>
              <a:cs typeface="Calibri Light"/>
            </a:endParaRPr>
          </a:p>
          <a:p>
            <a:pPr marL="12700" marR="456565" algn="just">
              <a:lnSpc>
                <a:spcPct val="90000"/>
              </a:lnSpc>
            </a:pPr>
            <a:r>
              <a:rPr sz="2000" dirty="0">
                <a:latin typeface="Calibri Light"/>
                <a:cs typeface="Calibri Light"/>
              </a:rPr>
              <a:t>Those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who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have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not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deposited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online </a:t>
            </a:r>
            <a:r>
              <a:rPr sz="2000" spc="-20" dirty="0">
                <a:latin typeface="Calibri Light"/>
                <a:cs typeface="Calibri Light"/>
              </a:rPr>
              <a:t>security,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type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have </a:t>
            </a:r>
            <a:r>
              <a:rPr sz="2000" dirty="0">
                <a:latin typeface="Calibri Light"/>
                <a:cs typeface="Calibri Light"/>
              </a:rPr>
              <a:t>more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possibility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churn.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0886" y="1730501"/>
            <a:ext cx="2616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30" dirty="0">
                <a:solidFill>
                  <a:srgbClr val="FFFFFF"/>
                </a:solidFill>
                <a:latin typeface="Corbel"/>
                <a:cs typeface="Corbel"/>
              </a:rPr>
              <a:t>SUMMARY</a:t>
            </a:r>
            <a:endParaRPr sz="4400">
              <a:latin typeface="Corbel"/>
              <a:cs typeface="Corbe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53857" y="133110"/>
            <a:ext cx="651510" cy="652145"/>
            <a:chOff x="6853857" y="133110"/>
            <a:chExt cx="651510" cy="652145"/>
          </a:xfrm>
        </p:grpSpPr>
        <p:sp>
          <p:nvSpPr>
            <p:cNvPr id="10" name="object 10"/>
            <p:cNvSpPr/>
            <p:nvPr/>
          </p:nvSpPr>
          <p:spPr>
            <a:xfrm>
              <a:off x="6859354" y="251678"/>
              <a:ext cx="640715" cy="527685"/>
            </a:xfrm>
            <a:custGeom>
              <a:avLst/>
              <a:gdLst/>
              <a:ahLst/>
              <a:cxnLst/>
              <a:rect l="l" t="t" r="r" b="b"/>
              <a:pathLst>
                <a:path w="640715" h="527685">
                  <a:moveTo>
                    <a:pt x="640383" y="0"/>
                  </a:moveTo>
                  <a:lnTo>
                    <a:pt x="0" y="0"/>
                  </a:lnTo>
                  <a:lnTo>
                    <a:pt x="0" y="527664"/>
                  </a:lnTo>
                  <a:lnTo>
                    <a:pt x="640383" y="527665"/>
                  </a:lnTo>
                  <a:lnTo>
                    <a:pt x="640383" y="471129"/>
                  </a:lnTo>
                  <a:lnTo>
                    <a:pt x="56504" y="471129"/>
                  </a:lnTo>
                  <a:lnTo>
                    <a:pt x="56504" y="395748"/>
                  </a:lnTo>
                  <a:lnTo>
                    <a:pt x="640383" y="395749"/>
                  </a:lnTo>
                  <a:lnTo>
                    <a:pt x="640383" y="358058"/>
                  </a:lnTo>
                  <a:lnTo>
                    <a:pt x="56504" y="358058"/>
                  </a:lnTo>
                  <a:lnTo>
                    <a:pt x="56504" y="282677"/>
                  </a:lnTo>
                  <a:lnTo>
                    <a:pt x="640383" y="282678"/>
                  </a:lnTo>
                  <a:lnTo>
                    <a:pt x="640383" y="244987"/>
                  </a:lnTo>
                  <a:lnTo>
                    <a:pt x="56504" y="244987"/>
                  </a:lnTo>
                  <a:lnTo>
                    <a:pt x="56504" y="169606"/>
                  </a:lnTo>
                  <a:lnTo>
                    <a:pt x="640383" y="169607"/>
                  </a:lnTo>
                  <a:lnTo>
                    <a:pt x="640383" y="131916"/>
                  </a:lnTo>
                  <a:lnTo>
                    <a:pt x="169513" y="131916"/>
                  </a:lnTo>
                  <a:lnTo>
                    <a:pt x="169513" y="56535"/>
                  </a:lnTo>
                  <a:lnTo>
                    <a:pt x="640383" y="56536"/>
                  </a:lnTo>
                  <a:lnTo>
                    <a:pt x="640383" y="0"/>
                  </a:lnTo>
                  <a:close/>
                </a:path>
                <a:path w="640715" h="527685">
                  <a:moveTo>
                    <a:pt x="169513" y="395748"/>
                  </a:moveTo>
                  <a:lnTo>
                    <a:pt x="131843" y="395748"/>
                  </a:lnTo>
                  <a:lnTo>
                    <a:pt x="131844" y="471129"/>
                  </a:lnTo>
                  <a:lnTo>
                    <a:pt x="169513" y="471129"/>
                  </a:lnTo>
                  <a:lnTo>
                    <a:pt x="169513" y="395748"/>
                  </a:lnTo>
                  <a:close/>
                </a:path>
                <a:path w="640715" h="527685">
                  <a:moveTo>
                    <a:pt x="282522" y="395748"/>
                  </a:moveTo>
                  <a:lnTo>
                    <a:pt x="244852" y="395748"/>
                  </a:lnTo>
                  <a:lnTo>
                    <a:pt x="244852" y="471129"/>
                  </a:lnTo>
                  <a:lnTo>
                    <a:pt x="282522" y="471129"/>
                  </a:lnTo>
                  <a:lnTo>
                    <a:pt x="282522" y="395748"/>
                  </a:lnTo>
                  <a:close/>
                </a:path>
                <a:path w="640715" h="527685">
                  <a:moveTo>
                    <a:pt x="640383" y="395749"/>
                  </a:moveTo>
                  <a:lnTo>
                    <a:pt x="357861" y="395748"/>
                  </a:lnTo>
                  <a:lnTo>
                    <a:pt x="357861" y="471129"/>
                  </a:lnTo>
                  <a:lnTo>
                    <a:pt x="640383" y="471129"/>
                  </a:lnTo>
                  <a:lnTo>
                    <a:pt x="640383" y="395749"/>
                  </a:lnTo>
                  <a:close/>
                </a:path>
                <a:path w="640715" h="527685">
                  <a:moveTo>
                    <a:pt x="169513" y="282677"/>
                  </a:moveTo>
                  <a:lnTo>
                    <a:pt x="131843" y="282677"/>
                  </a:lnTo>
                  <a:lnTo>
                    <a:pt x="131843" y="358058"/>
                  </a:lnTo>
                  <a:lnTo>
                    <a:pt x="169513" y="358058"/>
                  </a:lnTo>
                  <a:lnTo>
                    <a:pt x="169513" y="282677"/>
                  </a:lnTo>
                  <a:close/>
                </a:path>
                <a:path w="640715" h="527685">
                  <a:moveTo>
                    <a:pt x="282522" y="282677"/>
                  </a:moveTo>
                  <a:lnTo>
                    <a:pt x="244852" y="282677"/>
                  </a:lnTo>
                  <a:lnTo>
                    <a:pt x="244852" y="358058"/>
                  </a:lnTo>
                  <a:lnTo>
                    <a:pt x="282522" y="358058"/>
                  </a:lnTo>
                  <a:lnTo>
                    <a:pt x="282522" y="282677"/>
                  </a:lnTo>
                  <a:close/>
                </a:path>
                <a:path w="640715" h="527685">
                  <a:moveTo>
                    <a:pt x="395531" y="282677"/>
                  </a:moveTo>
                  <a:lnTo>
                    <a:pt x="357861" y="282677"/>
                  </a:lnTo>
                  <a:lnTo>
                    <a:pt x="357861" y="358058"/>
                  </a:lnTo>
                  <a:lnTo>
                    <a:pt x="395531" y="358058"/>
                  </a:lnTo>
                  <a:lnTo>
                    <a:pt x="395531" y="282677"/>
                  </a:lnTo>
                  <a:close/>
                </a:path>
                <a:path w="640715" h="527685">
                  <a:moveTo>
                    <a:pt x="508540" y="282677"/>
                  </a:moveTo>
                  <a:lnTo>
                    <a:pt x="470870" y="282677"/>
                  </a:lnTo>
                  <a:lnTo>
                    <a:pt x="470870" y="358058"/>
                  </a:lnTo>
                  <a:lnTo>
                    <a:pt x="508540" y="358058"/>
                  </a:lnTo>
                  <a:lnTo>
                    <a:pt x="508540" y="282677"/>
                  </a:lnTo>
                  <a:close/>
                </a:path>
                <a:path w="640715" h="527685">
                  <a:moveTo>
                    <a:pt x="640383" y="282678"/>
                  </a:moveTo>
                  <a:lnTo>
                    <a:pt x="583879" y="282678"/>
                  </a:lnTo>
                  <a:lnTo>
                    <a:pt x="583879" y="358058"/>
                  </a:lnTo>
                  <a:lnTo>
                    <a:pt x="640383" y="358058"/>
                  </a:lnTo>
                  <a:lnTo>
                    <a:pt x="640383" y="282678"/>
                  </a:lnTo>
                  <a:close/>
                </a:path>
                <a:path w="640715" h="527685">
                  <a:moveTo>
                    <a:pt x="169513" y="169606"/>
                  </a:moveTo>
                  <a:lnTo>
                    <a:pt x="131843" y="169606"/>
                  </a:lnTo>
                  <a:lnTo>
                    <a:pt x="131843" y="244987"/>
                  </a:lnTo>
                  <a:lnTo>
                    <a:pt x="169513" y="244987"/>
                  </a:lnTo>
                  <a:lnTo>
                    <a:pt x="169513" y="169606"/>
                  </a:lnTo>
                  <a:close/>
                </a:path>
                <a:path w="640715" h="527685">
                  <a:moveTo>
                    <a:pt x="282522" y="169606"/>
                  </a:moveTo>
                  <a:lnTo>
                    <a:pt x="244852" y="169606"/>
                  </a:lnTo>
                  <a:lnTo>
                    <a:pt x="244852" y="244987"/>
                  </a:lnTo>
                  <a:lnTo>
                    <a:pt x="282522" y="244987"/>
                  </a:lnTo>
                  <a:lnTo>
                    <a:pt x="282522" y="169606"/>
                  </a:lnTo>
                  <a:close/>
                </a:path>
                <a:path w="640715" h="527685">
                  <a:moveTo>
                    <a:pt x="395531" y="169606"/>
                  </a:moveTo>
                  <a:lnTo>
                    <a:pt x="357861" y="169606"/>
                  </a:lnTo>
                  <a:lnTo>
                    <a:pt x="357861" y="244987"/>
                  </a:lnTo>
                  <a:lnTo>
                    <a:pt x="395531" y="244987"/>
                  </a:lnTo>
                  <a:lnTo>
                    <a:pt x="395531" y="169606"/>
                  </a:lnTo>
                  <a:close/>
                </a:path>
                <a:path w="640715" h="527685">
                  <a:moveTo>
                    <a:pt x="508540" y="169606"/>
                  </a:moveTo>
                  <a:lnTo>
                    <a:pt x="470870" y="169606"/>
                  </a:lnTo>
                  <a:lnTo>
                    <a:pt x="470870" y="244987"/>
                  </a:lnTo>
                  <a:lnTo>
                    <a:pt x="508540" y="244987"/>
                  </a:lnTo>
                  <a:lnTo>
                    <a:pt x="508540" y="169606"/>
                  </a:lnTo>
                  <a:close/>
                </a:path>
                <a:path w="640715" h="527685">
                  <a:moveTo>
                    <a:pt x="640383" y="169607"/>
                  </a:moveTo>
                  <a:lnTo>
                    <a:pt x="583879" y="169607"/>
                  </a:lnTo>
                  <a:lnTo>
                    <a:pt x="583879" y="244987"/>
                  </a:lnTo>
                  <a:lnTo>
                    <a:pt x="640383" y="244987"/>
                  </a:lnTo>
                  <a:lnTo>
                    <a:pt x="640383" y="169607"/>
                  </a:lnTo>
                  <a:close/>
                </a:path>
                <a:path w="640715" h="527685">
                  <a:moveTo>
                    <a:pt x="282522" y="56535"/>
                  </a:moveTo>
                  <a:lnTo>
                    <a:pt x="244852" y="56535"/>
                  </a:lnTo>
                  <a:lnTo>
                    <a:pt x="244852" y="131916"/>
                  </a:lnTo>
                  <a:lnTo>
                    <a:pt x="282522" y="131916"/>
                  </a:lnTo>
                  <a:lnTo>
                    <a:pt x="282522" y="56535"/>
                  </a:lnTo>
                  <a:close/>
                </a:path>
                <a:path w="640715" h="527685">
                  <a:moveTo>
                    <a:pt x="395531" y="56535"/>
                  </a:moveTo>
                  <a:lnTo>
                    <a:pt x="357861" y="56535"/>
                  </a:lnTo>
                  <a:lnTo>
                    <a:pt x="357861" y="131916"/>
                  </a:lnTo>
                  <a:lnTo>
                    <a:pt x="395531" y="131916"/>
                  </a:lnTo>
                  <a:lnTo>
                    <a:pt x="395531" y="56535"/>
                  </a:lnTo>
                  <a:close/>
                </a:path>
                <a:path w="640715" h="527685">
                  <a:moveTo>
                    <a:pt x="508539" y="56535"/>
                  </a:moveTo>
                  <a:lnTo>
                    <a:pt x="470870" y="56535"/>
                  </a:lnTo>
                  <a:lnTo>
                    <a:pt x="470870" y="131916"/>
                  </a:lnTo>
                  <a:lnTo>
                    <a:pt x="508540" y="131916"/>
                  </a:lnTo>
                  <a:lnTo>
                    <a:pt x="508539" y="56535"/>
                  </a:lnTo>
                  <a:close/>
                </a:path>
                <a:path w="640715" h="527685">
                  <a:moveTo>
                    <a:pt x="640383" y="56536"/>
                  </a:moveTo>
                  <a:lnTo>
                    <a:pt x="583879" y="56535"/>
                  </a:lnTo>
                  <a:lnTo>
                    <a:pt x="583879" y="131916"/>
                  </a:lnTo>
                  <a:lnTo>
                    <a:pt x="640383" y="131916"/>
                  </a:lnTo>
                  <a:lnTo>
                    <a:pt x="640383" y="56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9354" y="251678"/>
              <a:ext cx="640715" cy="527685"/>
            </a:xfrm>
            <a:custGeom>
              <a:avLst/>
              <a:gdLst/>
              <a:ahLst/>
              <a:cxnLst/>
              <a:rect l="l" t="t" r="r" b="b"/>
              <a:pathLst>
                <a:path w="640715" h="527685">
                  <a:moveTo>
                    <a:pt x="583879" y="56535"/>
                  </a:moveTo>
                  <a:lnTo>
                    <a:pt x="583879" y="131916"/>
                  </a:lnTo>
                  <a:lnTo>
                    <a:pt x="508539" y="131916"/>
                  </a:lnTo>
                  <a:lnTo>
                    <a:pt x="508539" y="56535"/>
                  </a:lnTo>
                  <a:lnTo>
                    <a:pt x="583879" y="56535"/>
                  </a:lnTo>
                  <a:close/>
                </a:path>
                <a:path w="640715" h="527685">
                  <a:moveTo>
                    <a:pt x="56504" y="395748"/>
                  </a:moveTo>
                  <a:lnTo>
                    <a:pt x="131843" y="395748"/>
                  </a:lnTo>
                  <a:lnTo>
                    <a:pt x="131844" y="471129"/>
                  </a:lnTo>
                  <a:lnTo>
                    <a:pt x="56504" y="471129"/>
                  </a:lnTo>
                  <a:lnTo>
                    <a:pt x="56504" y="395748"/>
                  </a:lnTo>
                  <a:close/>
                </a:path>
                <a:path w="640715" h="527685">
                  <a:moveTo>
                    <a:pt x="244852" y="56535"/>
                  </a:moveTo>
                  <a:lnTo>
                    <a:pt x="244852" y="131916"/>
                  </a:lnTo>
                  <a:lnTo>
                    <a:pt x="169513" y="131916"/>
                  </a:lnTo>
                  <a:lnTo>
                    <a:pt x="169513" y="56535"/>
                  </a:lnTo>
                  <a:lnTo>
                    <a:pt x="244852" y="56535"/>
                  </a:lnTo>
                  <a:close/>
                </a:path>
                <a:path w="640715" h="527685">
                  <a:moveTo>
                    <a:pt x="357861" y="56535"/>
                  </a:moveTo>
                  <a:lnTo>
                    <a:pt x="357861" y="131916"/>
                  </a:lnTo>
                  <a:lnTo>
                    <a:pt x="282522" y="131916"/>
                  </a:lnTo>
                  <a:lnTo>
                    <a:pt x="282522" y="56535"/>
                  </a:lnTo>
                  <a:lnTo>
                    <a:pt x="357861" y="56535"/>
                  </a:lnTo>
                  <a:close/>
                </a:path>
                <a:path w="640715" h="527685">
                  <a:moveTo>
                    <a:pt x="470870" y="244987"/>
                  </a:moveTo>
                  <a:lnTo>
                    <a:pt x="395531" y="244987"/>
                  </a:lnTo>
                  <a:lnTo>
                    <a:pt x="395531" y="169606"/>
                  </a:lnTo>
                  <a:lnTo>
                    <a:pt x="470870" y="169606"/>
                  </a:lnTo>
                  <a:lnTo>
                    <a:pt x="470870" y="244987"/>
                  </a:lnTo>
                  <a:close/>
                </a:path>
                <a:path w="640715" h="527685">
                  <a:moveTo>
                    <a:pt x="508540" y="244987"/>
                  </a:moveTo>
                  <a:lnTo>
                    <a:pt x="508540" y="169606"/>
                  </a:lnTo>
                  <a:lnTo>
                    <a:pt x="583879" y="169607"/>
                  </a:lnTo>
                  <a:lnTo>
                    <a:pt x="583879" y="244987"/>
                  </a:lnTo>
                  <a:lnTo>
                    <a:pt x="508540" y="244987"/>
                  </a:lnTo>
                  <a:close/>
                </a:path>
                <a:path w="640715" h="527685">
                  <a:moveTo>
                    <a:pt x="508540" y="358058"/>
                  </a:moveTo>
                  <a:lnTo>
                    <a:pt x="508540" y="282677"/>
                  </a:lnTo>
                  <a:lnTo>
                    <a:pt x="583879" y="282678"/>
                  </a:lnTo>
                  <a:lnTo>
                    <a:pt x="583879" y="358058"/>
                  </a:lnTo>
                  <a:lnTo>
                    <a:pt x="508540" y="358058"/>
                  </a:lnTo>
                  <a:close/>
                </a:path>
                <a:path w="640715" h="527685">
                  <a:moveTo>
                    <a:pt x="282522" y="395748"/>
                  </a:moveTo>
                  <a:lnTo>
                    <a:pt x="357861" y="395748"/>
                  </a:lnTo>
                  <a:lnTo>
                    <a:pt x="357861" y="471129"/>
                  </a:lnTo>
                  <a:lnTo>
                    <a:pt x="282522" y="471129"/>
                  </a:lnTo>
                  <a:lnTo>
                    <a:pt x="282522" y="395748"/>
                  </a:lnTo>
                  <a:close/>
                </a:path>
                <a:path w="640715" h="527685">
                  <a:moveTo>
                    <a:pt x="244852" y="395748"/>
                  </a:moveTo>
                  <a:lnTo>
                    <a:pt x="244852" y="471129"/>
                  </a:lnTo>
                  <a:lnTo>
                    <a:pt x="169513" y="471129"/>
                  </a:lnTo>
                  <a:lnTo>
                    <a:pt x="169513" y="395748"/>
                  </a:lnTo>
                  <a:lnTo>
                    <a:pt x="244852" y="395748"/>
                  </a:lnTo>
                  <a:close/>
                </a:path>
                <a:path w="640715" h="527685">
                  <a:moveTo>
                    <a:pt x="169513" y="282677"/>
                  </a:moveTo>
                  <a:lnTo>
                    <a:pt x="244852" y="282677"/>
                  </a:lnTo>
                  <a:lnTo>
                    <a:pt x="244852" y="358058"/>
                  </a:lnTo>
                  <a:lnTo>
                    <a:pt x="169513" y="358058"/>
                  </a:lnTo>
                  <a:lnTo>
                    <a:pt x="169513" y="282677"/>
                  </a:lnTo>
                  <a:close/>
                </a:path>
                <a:path w="640715" h="527685">
                  <a:moveTo>
                    <a:pt x="131843" y="282677"/>
                  </a:moveTo>
                  <a:lnTo>
                    <a:pt x="131843" y="358058"/>
                  </a:lnTo>
                  <a:lnTo>
                    <a:pt x="56504" y="358058"/>
                  </a:lnTo>
                  <a:lnTo>
                    <a:pt x="56504" y="282677"/>
                  </a:lnTo>
                  <a:lnTo>
                    <a:pt x="131843" y="282677"/>
                  </a:lnTo>
                  <a:close/>
                </a:path>
                <a:path w="640715" h="527685">
                  <a:moveTo>
                    <a:pt x="131843" y="169606"/>
                  </a:moveTo>
                  <a:lnTo>
                    <a:pt x="131843" y="244987"/>
                  </a:lnTo>
                  <a:lnTo>
                    <a:pt x="56504" y="244987"/>
                  </a:lnTo>
                  <a:lnTo>
                    <a:pt x="56504" y="169606"/>
                  </a:lnTo>
                  <a:lnTo>
                    <a:pt x="131843" y="169606"/>
                  </a:lnTo>
                  <a:close/>
                </a:path>
                <a:path w="640715" h="527685">
                  <a:moveTo>
                    <a:pt x="244852" y="244987"/>
                  </a:moveTo>
                  <a:lnTo>
                    <a:pt x="169513" y="244987"/>
                  </a:lnTo>
                  <a:lnTo>
                    <a:pt x="169513" y="169606"/>
                  </a:lnTo>
                  <a:lnTo>
                    <a:pt x="244852" y="169606"/>
                  </a:lnTo>
                  <a:lnTo>
                    <a:pt x="244852" y="244987"/>
                  </a:lnTo>
                  <a:close/>
                </a:path>
                <a:path w="640715" h="527685">
                  <a:moveTo>
                    <a:pt x="282522" y="244987"/>
                  </a:moveTo>
                  <a:lnTo>
                    <a:pt x="282522" y="169606"/>
                  </a:lnTo>
                  <a:lnTo>
                    <a:pt x="357861" y="169606"/>
                  </a:lnTo>
                  <a:lnTo>
                    <a:pt x="357861" y="244987"/>
                  </a:lnTo>
                  <a:lnTo>
                    <a:pt x="282522" y="244987"/>
                  </a:lnTo>
                  <a:close/>
                </a:path>
                <a:path w="640715" h="527685">
                  <a:moveTo>
                    <a:pt x="357861" y="358058"/>
                  </a:moveTo>
                  <a:lnTo>
                    <a:pt x="282522" y="358058"/>
                  </a:lnTo>
                  <a:lnTo>
                    <a:pt x="282522" y="282677"/>
                  </a:lnTo>
                  <a:lnTo>
                    <a:pt x="357861" y="282677"/>
                  </a:lnTo>
                  <a:lnTo>
                    <a:pt x="357861" y="358058"/>
                  </a:lnTo>
                  <a:close/>
                </a:path>
                <a:path w="640715" h="527685">
                  <a:moveTo>
                    <a:pt x="395531" y="358058"/>
                  </a:moveTo>
                  <a:lnTo>
                    <a:pt x="395531" y="282677"/>
                  </a:lnTo>
                  <a:lnTo>
                    <a:pt x="470870" y="282677"/>
                  </a:lnTo>
                  <a:lnTo>
                    <a:pt x="470870" y="358058"/>
                  </a:lnTo>
                  <a:lnTo>
                    <a:pt x="395531" y="358058"/>
                  </a:lnTo>
                  <a:close/>
                </a:path>
                <a:path w="640715" h="527685">
                  <a:moveTo>
                    <a:pt x="470870" y="56535"/>
                  </a:moveTo>
                  <a:lnTo>
                    <a:pt x="470870" y="131916"/>
                  </a:lnTo>
                  <a:lnTo>
                    <a:pt x="395531" y="131916"/>
                  </a:lnTo>
                  <a:lnTo>
                    <a:pt x="395531" y="56535"/>
                  </a:lnTo>
                  <a:lnTo>
                    <a:pt x="470870" y="56535"/>
                  </a:lnTo>
                  <a:close/>
                </a:path>
                <a:path w="640715" h="527685">
                  <a:moveTo>
                    <a:pt x="0" y="0"/>
                  </a:moveTo>
                  <a:lnTo>
                    <a:pt x="0" y="527664"/>
                  </a:lnTo>
                  <a:lnTo>
                    <a:pt x="640383" y="527665"/>
                  </a:lnTo>
                  <a:lnTo>
                    <a:pt x="640383" y="0"/>
                  </a:lnTo>
                  <a:lnTo>
                    <a:pt x="0" y="0"/>
                  </a:lnTo>
                  <a:close/>
                </a:path>
              </a:pathLst>
            </a:custGeom>
            <a:ln w="1098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9354" y="138607"/>
              <a:ext cx="640715" cy="75565"/>
            </a:xfrm>
            <a:custGeom>
              <a:avLst/>
              <a:gdLst/>
              <a:ahLst/>
              <a:cxnLst/>
              <a:rect l="l" t="t" r="r" b="b"/>
              <a:pathLst>
                <a:path w="640715" h="75564">
                  <a:moveTo>
                    <a:pt x="640383" y="0"/>
                  </a:moveTo>
                  <a:lnTo>
                    <a:pt x="0" y="0"/>
                  </a:lnTo>
                  <a:lnTo>
                    <a:pt x="0" y="75380"/>
                  </a:lnTo>
                  <a:lnTo>
                    <a:pt x="640383" y="75381"/>
                  </a:lnTo>
                  <a:lnTo>
                    <a:pt x="640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9354" y="138607"/>
              <a:ext cx="640715" cy="75565"/>
            </a:xfrm>
            <a:custGeom>
              <a:avLst/>
              <a:gdLst/>
              <a:ahLst/>
              <a:cxnLst/>
              <a:rect l="l" t="t" r="r" b="b"/>
              <a:pathLst>
                <a:path w="640715" h="75564">
                  <a:moveTo>
                    <a:pt x="0" y="75380"/>
                  </a:moveTo>
                  <a:lnTo>
                    <a:pt x="640383" y="75381"/>
                  </a:lnTo>
                  <a:lnTo>
                    <a:pt x="640383" y="0"/>
                  </a:lnTo>
                  <a:lnTo>
                    <a:pt x="0" y="0"/>
                  </a:lnTo>
                  <a:lnTo>
                    <a:pt x="0" y="75380"/>
                  </a:lnTo>
                  <a:close/>
                </a:path>
              </a:pathLst>
            </a:custGeom>
            <a:ln w="1099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925424" y="3708234"/>
            <a:ext cx="603250" cy="716280"/>
          </a:xfrm>
          <a:custGeom>
            <a:avLst/>
            <a:gdLst/>
            <a:ahLst/>
            <a:cxnLst/>
            <a:rect l="l" t="t" r="r" b="b"/>
            <a:pathLst>
              <a:path w="603250" h="716279">
                <a:moveTo>
                  <a:pt x="452043" y="226136"/>
                </a:moveTo>
                <a:lnTo>
                  <a:pt x="444322" y="178612"/>
                </a:lnTo>
                <a:lnTo>
                  <a:pt x="422871" y="137248"/>
                </a:lnTo>
                <a:lnTo>
                  <a:pt x="390194" y="104559"/>
                </a:lnTo>
                <a:lnTo>
                  <a:pt x="348856" y="83096"/>
                </a:lnTo>
                <a:lnTo>
                  <a:pt x="301358" y="75374"/>
                </a:lnTo>
                <a:lnTo>
                  <a:pt x="253860" y="83096"/>
                </a:lnTo>
                <a:lnTo>
                  <a:pt x="212521" y="104559"/>
                </a:lnTo>
                <a:lnTo>
                  <a:pt x="179857" y="137248"/>
                </a:lnTo>
                <a:lnTo>
                  <a:pt x="158394" y="178612"/>
                </a:lnTo>
                <a:lnTo>
                  <a:pt x="150685" y="226136"/>
                </a:lnTo>
                <a:lnTo>
                  <a:pt x="158394" y="273659"/>
                </a:lnTo>
                <a:lnTo>
                  <a:pt x="179857" y="315023"/>
                </a:lnTo>
                <a:lnTo>
                  <a:pt x="212521" y="347713"/>
                </a:lnTo>
                <a:lnTo>
                  <a:pt x="253860" y="369176"/>
                </a:lnTo>
                <a:lnTo>
                  <a:pt x="301358" y="376897"/>
                </a:lnTo>
                <a:lnTo>
                  <a:pt x="307949" y="376897"/>
                </a:lnTo>
                <a:lnTo>
                  <a:pt x="310781" y="375958"/>
                </a:lnTo>
                <a:lnTo>
                  <a:pt x="310781" y="329780"/>
                </a:lnTo>
                <a:lnTo>
                  <a:pt x="311124" y="323430"/>
                </a:lnTo>
                <a:lnTo>
                  <a:pt x="329730" y="287032"/>
                </a:lnTo>
                <a:lnTo>
                  <a:pt x="451091" y="242150"/>
                </a:lnTo>
                <a:lnTo>
                  <a:pt x="452043" y="236499"/>
                </a:lnTo>
                <a:lnTo>
                  <a:pt x="452043" y="226136"/>
                </a:lnTo>
                <a:close/>
              </a:path>
              <a:path w="603250" h="716279">
                <a:moveTo>
                  <a:pt x="556577" y="188442"/>
                </a:moveTo>
                <a:lnTo>
                  <a:pt x="555078" y="181127"/>
                </a:lnTo>
                <a:lnTo>
                  <a:pt x="551040" y="175133"/>
                </a:lnTo>
                <a:lnTo>
                  <a:pt x="545045" y="171094"/>
                </a:lnTo>
                <a:lnTo>
                  <a:pt x="537730" y="169608"/>
                </a:lnTo>
                <a:lnTo>
                  <a:pt x="520788" y="169608"/>
                </a:lnTo>
                <a:lnTo>
                  <a:pt x="503021" y="123342"/>
                </a:lnTo>
                <a:lnTo>
                  <a:pt x="476034" y="82499"/>
                </a:lnTo>
                <a:lnTo>
                  <a:pt x="441096" y="48399"/>
                </a:lnTo>
                <a:lnTo>
                  <a:pt x="399478" y="22402"/>
                </a:lnTo>
                <a:lnTo>
                  <a:pt x="352475" y="5816"/>
                </a:lnTo>
                <a:lnTo>
                  <a:pt x="301358" y="0"/>
                </a:lnTo>
                <a:lnTo>
                  <a:pt x="256641" y="4445"/>
                </a:lnTo>
                <a:lnTo>
                  <a:pt x="214833" y="17195"/>
                </a:lnTo>
                <a:lnTo>
                  <a:pt x="176745" y="37363"/>
                </a:lnTo>
                <a:lnTo>
                  <a:pt x="138442" y="67843"/>
                </a:lnTo>
                <a:lnTo>
                  <a:pt x="135610" y="72555"/>
                </a:lnTo>
                <a:lnTo>
                  <a:pt x="135610" y="79146"/>
                </a:lnTo>
                <a:lnTo>
                  <a:pt x="167627" y="92341"/>
                </a:lnTo>
                <a:lnTo>
                  <a:pt x="195948" y="69481"/>
                </a:lnTo>
                <a:lnTo>
                  <a:pt x="228142" y="52285"/>
                </a:lnTo>
                <a:lnTo>
                  <a:pt x="263512" y="41452"/>
                </a:lnTo>
                <a:lnTo>
                  <a:pt x="301358" y="37680"/>
                </a:lnTo>
                <a:lnTo>
                  <a:pt x="351282" y="44450"/>
                </a:lnTo>
                <a:lnTo>
                  <a:pt x="396227" y="63512"/>
                </a:lnTo>
                <a:lnTo>
                  <a:pt x="434378" y="93040"/>
                </a:lnTo>
                <a:lnTo>
                  <a:pt x="463892" y="131216"/>
                </a:lnTo>
                <a:lnTo>
                  <a:pt x="482955" y="176187"/>
                </a:lnTo>
                <a:lnTo>
                  <a:pt x="489712" y="226136"/>
                </a:lnTo>
                <a:lnTo>
                  <a:pt x="489712" y="269481"/>
                </a:lnTo>
                <a:lnTo>
                  <a:pt x="381406" y="305282"/>
                </a:lnTo>
                <a:lnTo>
                  <a:pt x="371995" y="301523"/>
                </a:lnTo>
                <a:lnTo>
                  <a:pt x="367284" y="301523"/>
                </a:lnTo>
                <a:lnTo>
                  <a:pt x="356108" y="303682"/>
                </a:lnTo>
                <a:lnTo>
                  <a:pt x="347154" y="309651"/>
                </a:lnTo>
                <a:lnTo>
                  <a:pt x="341198" y="318617"/>
                </a:lnTo>
                <a:lnTo>
                  <a:pt x="339026" y="329780"/>
                </a:lnTo>
                <a:lnTo>
                  <a:pt x="341198" y="340956"/>
                </a:lnTo>
                <a:lnTo>
                  <a:pt x="347154" y="349923"/>
                </a:lnTo>
                <a:lnTo>
                  <a:pt x="356108" y="355892"/>
                </a:lnTo>
                <a:lnTo>
                  <a:pt x="367284" y="358051"/>
                </a:lnTo>
                <a:lnTo>
                  <a:pt x="375500" y="356857"/>
                </a:lnTo>
                <a:lnTo>
                  <a:pt x="382943" y="353466"/>
                </a:lnTo>
                <a:lnTo>
                  <a:pt x="389128" y="348119"/>
                </a:lnTo>
                <a:lnTo>
                  <a:pt x="393649" y="341096"/>
                </a:lnTo>
                <a:lnTo>
                  <a:pt x="501002" y="305282"/>
                </a:lnTo>
                <a:lnTo>
                  <a:pt x="543382" y="291160"/>
                </a:lnTo>
                <a:lnTo>
                  <a:pt x="550926" y="288328"/>
                </a:lnTo>
                <a:lnTo>
                  <a:pt x="556577" y="281736"/>
                </a:lnTo>
                <a:lnTo>
                  <a:pt x="556577" y="188442"/>
                </a:lnTo>
                <a:close/>
              </a:path>
              <a:path w="603250" h="716279">
                <a:moveTo>
                  <a:pt x="602716" y="565353"/>
                </a:moveTo>
                <a:lnTo>
                  <a:pt x="585241" y="517652"/>
                </a:lnTo>
                <a:lnTo>
                  <a:pt x="539559" y="481672"/>
                </a:lnTo>
                <a:lnTo>
                  <a:pt x="503364" y="462178"/>
                </a:lnTo>
                <a:lnTo>
                  <a:pt x="465048" y="446214"/>
                </a:lnTo>
                <a:lnTo>
                  <a:pt x="425665" y="433438"/>
                </a:lnTo>
                <a:lnTo>
                  <a:pt x="366344" y="419773"/>
                </a:lnTo>
                <a:lnTo>
                  <a:pt x="301358" y="414591"/>
                </a:lnTo>
                <a:lnTo>
                  <a:pt x="270281" y="415950"/>
                </a:lnTo>
                <a:lnTo>
                  <a:pt x="208127" y="425716"/>
                </a:lnTo>
                <a:lnTo>
                  <a:pt x="137668" y="446747"/>
                </a:lnTo>
                <a:lnTo>
                  <a:pt x="99352" y="463588"/>
                </a:lnTo>
                <a:lnTo>
                  <a:pt x="63157" y="483260"/>
                </a:lnTo>
                <a:lnTo>
                  <a:pt x="30137" y="505040"/>
                </a:lnTo>
                <a:lnTo>
                  <a:pt x="2057" y="548513"/>
                </a:lnTo>
                <a:lnTo>
                  <a:pt x="0" y="565353"/>
                </a:lnTo>
                <a:lnTo>
                  <a:pt x="0" y="716114"/>
                </a:lnTo>
                <a:lnTo>
                  <a:pt x="602716" y="716114"/>
                </a:lnTo>
                <a:lnTo>
                  <a:pt x="602716" y="565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756541" y="2278155"/>
            <a:ext cx="356870" cy="754380"/>
            <a:chOff x="6756541" y="2278155"/>
            <a:chExt cx="356870" cy="75438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8770" y="2278155"/>
              <a:ext cx="131843" cy="1319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56541" y="2429373"/>
              <a:ext cx="356870" cy="602615"/>
            </a:xfrm>
            <a:custGeom>
              <a:avLst/>
              <a:gdLst/>
              <a:ahLst/>
              <a:cxnLst/>
              <a:rect l="l" t="t" r="r" b="b"/>
              <a:pathLst>
                <a:path w="356870" h="602614">
                  <a:moveTo>
                    <a:pt x="191167" y="0"/>
                  </a:moveTo>
                  <a:lnTo>
                    <a:pt x="139705" y="4277"/>
                  </a:lnTo>
                  <a:lnTo>
                    <a:pt x="92229" y="24710"/>
                  </a:lnTo>
                  <a:lnTo>
                    <a:pt x="58119" y="54406"/>
                  </a:lnTo>
                  <a:lnTo>
                    <a:pt x="633" y="264600"/>
                  </a:lnTo>
                  <a:lnTo>
                    <a:pt x="0" y="275798"/>
                  </a:lnTo>
                  <a:lnTo>
                    <a:pt x="3578" y="286016"/>
                  </a:lnTo>
                  <a:lnTo>
                    <a:pt x="10723" y="294148"/>
                  </a:lnTo>
                  <a:lnTo>
                    <a:pt x="25527" y="300037"/>
                  </a:lnTo>
                  <a:lnTo>
                    <a:pt x="37294" y="298606"/>
                  </a:lnTo>
                  <a:lnTo>
                    <a:pt x="45454" y="294317"/>
                  </a:lnTo>
                  <a:lnTo>
                    <a:pt x="51804" y="287631"/>
                  </a:lnTo>
                  <a:lnTo>
                    <a:pt x="55725" y="279017"/>
                  </a:lnTo>
                  <a:lnTo>
                    <a:pt x="102812" y="99046"/>
                  </a:lnTo>
                  <a:lnTo>
                    <a:pt x="102812" y="602589"/>
                  </a:lnTo>
                  <a:lnTo>
                    <a:pt x="159317" y="602589"/>
                  </a:lnTo>
                  <a:lnTo>
                    <a:pt x="159317" y="310488"/>
                  </a:lnTo>
                  <a:lnTo>
                    <a:pt x="196986" y="310488"/>
                  </a:lnTo>
                  <a:lnTo>
                    <a:pt x="196987" y="602589"/>
                  </a:lnTo>
                  <a:lnTo>
                    <a:pt x="253491" y="602589"/>
                  </a:lnTo>
                  <a:lnTo>
                    <a:pt x="253491" y="99046"/>
                  </a:lnTo>
                  <a:lnTo>
                    <a:pt x="300578" y="279017"/>
                  </a:lnTo>
                  <a:lnTo>
                    <a:pt x="304565" y="287735"/>
                  </a:lnTo>
                  <a:lnTo>
                    <a:pt x="311034" y="294464"/>
                  </a:lnTo>
                  <a:lnTo>
                    <a:pt x="319338" y="298723"/>
                  </a:lnTo>
                  <a:lnTo>
                    <a:pt x="333656" y="299723"/>
                  </a:lnTo>
                  <a:lnTo>
                    <a:pt x="345902" y="294042"/>
                  </a:lnTo>
                  <a:lnTo>
                    <a:pt x="352900" y="285887"/>
                  </a:lnTo>
                  <a:lnTo>
                    <a:pt x="356363" y="275710"/>
                  </a:lnTo>
                  <a:lnTo>
                    <a:pt x="355670" y="264601"/>
                  </a:lnTo>
                  <a:lnTo>
                    <a:pt x="301527" y="60280"/>
                  </a:lnTo>
                  <a:lnTo>
                    <a:pt x="263920" y="25820"/>
                  </a:lnTo>
                  <a:lnTo>
                    <a:pt x="216687" y="4728"/>
                  </a:lnTo>
                  <a:lnTo>
                    <a:pt x="204043" y="1734"/>
                  </a:lnTo>
                  <a:lnTo>
                    <a:pt x="191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246246" y="2278155"/>
            <a:ext cx="356870" cy="754380"/>
            <a:chOff x="7246246" y="2278155"/>
            <a:chExt cx="356870" cy="75438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8475" y="2278155"/>
              <a:ext cx="131843" cy="1319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46246" y="2429373"/>
              <a:ext cx="356870" cy="602615"/>
            </a:xfrm>
            <a:custGeom>
              <a:avLst/>
              <a:gdLst/>
              <a:ahLst/>
              <a:cxnLst/>
              <a:rect l="l" t="t" r="r" b="b"/>
              <a:pathLst>
                <a:path w="356870" h="602614">
                  <a:moveTo>
                    <a:pt x="191166" y="0"/>
                  </a:moveTo>
                  <a:lnTo>
                    <a:pt x="139704" y="4277"/>
                  </a:lnTo>
                  <a:lnTo>
                    <a:pt x="92228" y="24710"/>
                  </a:lnTo>
                  <a:lnTo>
                    <a:pt x="58118" y="54406"/>
                  </a:lnTo>
                  <a:lnTo>
                    <a:pt x="633" y="264600"/>
                  </a:lnTo>
                  <a:lnTo>
                    <a:pt x="0" y="275798"/>
                  </a:lnTo>
                  <a:lnTo>
                    <a:pt x="3578" y="286016"/>
                  </a:lnTo>
                  <a:lnTo>
                    <a:pt x="10723" y="294148"/>
                  </a:lnTo>
                  <a:lnTo>
                    <a:pt x="25526" y="300037"/>
                  </a:lnTo>
                  <a:lnTo>
                    <a:pt x="37294" y="298606"/>
                  </a:lnTo>
                  <a:lnTo>
                    <a:pt x="45454" y="294317"/>
                  </a:lnTo>
                  <a:lnTo>
                    <a:pt x="51803" y="287631"/>
                  </a:lnTo>
                  <a:lnTo>
                    <a:pt x="55724" y="279017"/>
                  </a:lnTo>
                  <a:lnTo>
                    <a:pt x="102811" y="99046"/>
                  </a:lnTo>
                  <a:lnTo>
                    <a:pt x="102811" y="156712"/>
                  </a:lnTo>
                  <a:lnTo>
                    <a:pt x="44047" y="376447"/>
                  </a:lnTo>
                  <a:lnTo>
                    <a:pt x="102812" y="376447"/>
                  </a:lnTo>
                  <a:lnTo>
                    <a:pt x="102812" y="602589"/>
                  </a:lnTo>
                  <a:lnTo>
                    <a:pt x="159316" y="602589"/>
                  </a:lnTo>
                  <a:lnTo>
                    <a:pt x="159316" y="376447"/>
                  </a:lnTo>
                  <a:lnTo>
                    <a:pt x="196986" y="376447"/>
                  </a:lnTo>
                  <a:lnTo>
                    <a:pt x="196986" y="602589"/>
                  </a:lnTo>
                  <a:lnTo>
                    <a:pt x="253490" y="602589"/>
                  </a:lnTo>
                  <a:lnTo>
                    <a:pt x="253490" y="376447"/>
                  </a:lnTo>
                  <a:lnTo>
                    <a:pt x="302068" y="376447"/>
                  </a:lnTo>
                  <a:lnTo>
                    <a:pt x="253490" y="194685"/>
                  </a:lnTo>
                  <a:lnTo>
                    <a:pt x="253490" y="99046"/>
                  </a:lnTo>
                  <a:lnTo>
                    <a:pt x="300577" y="279017"/>
                  </a:lnTo>
                  <a:lnTo>
                    <a:pt x="304561" y="287735"/>
                  </a:lnTo>
                  <a:lnTo>
                    <a:pt x="311024" y="294464"/>
                  </a:lnTo>
                  <a:lnTo>
                    <a:pt x="319327" y="298723"/>
                  </a:lnTo>
                  <a:lnTo>
                    <a:pt x="333616" y="299723"/>
                  </a:lnTo>
                  <a:lnTo>
                    <a:pt x="345902" y="294042"/>
                  </a:lnTo>
                  <a:lnTo>
                    <a:pt x="352912" y="285887"/>
                  </a:lnTo>
                  <a:lnTo>
                    <a:pt x="356376" y="275710"/>
                  </a:lnTo>
                  <a:lnTo>
                    <a:pt x="355669" y="264601"/>
                  </a:lnTo>
                  <a:lnTo>
                    <a:pt x="301440" y="60319"/>
                  </a:lnTo>
                  <a:lnTo>
                    <a:pt x="263919" y="25820"/>
                  </a:lnTo>
                  <a:lnTo>
                    <a:pt x="216686" y="4728"/>
                  </a:lnTo>
                  <a:lnTo>
                    <a:pt x="204042" y="1734"/>
                  </a:lnTo>
                  <a:lnTo>
                    <a:pt x="191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7160710" y="2259310"/>
            <a:ext cx="38100" cy="791845"/>
          </a:xfrm>
          <a:custGeom>
            <a:avLst/>
            <a:gdLst/>
            <a:ahLst/>
            <a:cxnLst/>
            <a:rect l="l" t="t" r="r" b="b"/>
            <a:pathLst>
              <a:path w="38100" h="791844">
                <a:moveTo>
                  <a:pt x="18834" y="0"/>
                </a:moveTo>
                <a:lnTo>
                  <a:pt x="11501" y="1475"/>
                </a:lnTo>
                <a:lnTo>
                  <a:pt x="5515" y="5506"/>
                </a:lnTo>
                <a:lnTo>
                  <a:pt x="1479" y="11494"/>
                </a:lnTo>
                <a:lnTo>
                  <a:pt x="0" y="18845"/>
                </a:lnTo>
                <a:lnTo>
                  <a:pt x="0" y="772652"/>
                </a:lnTo>
                <a:lnTo>
                  <a:pt x="1480" y="779987"/>
                </a:lnTo>
                <a:lnTo>
                  <a:pt x="5515" y="785977"/>
                </a:lnTo>
                <a:lnTo>
                  <a:pt x="11502" y="790016"/>
                </a:lnTo>
                <a:lnTo>
                  <a:pt x="18835" y="791497"/>
                </a:lnTo>
                <a:lnTo>
                  <a:pt x="26168" y="790016"/>
                </a:lnTo>
                <a:lnTo>
                  <a:pt x="32155" y="785977"/>
                </a:lnTo>
                <a:lnTo>
                  <a:pt x="36190" y="779987"/>
                </a:lnTo>
                <a:lnTo>
                  <a:pt x="37670" y="772652"/>
                </a:lnTo>
                <a:lnTo>
                  <a:pt x="37669" y="18845"/>
                </a:lnTo>
                <a:lnTo>
                  <a:pt x="36190" y="11494"/>
                </a:lnTo>
                <a:lnTo>
                  <a:pt x="32154" y="5506"/>
                </a:lnTo>
                <a:lnTo>
                  <a:pt x="26167" y="1475"/>
                </a:lnTo>
                <a:lnTo>
                  <a:pt x="18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9346" y="4888344"/>
            <a:ext cx="640715" cy="639445"/>
          </a:xfrm>
          <a:custGeom>
            <a:avLst/>
            <a:gdLst/>
            <a:ahLst/>
            <a:cxnLst/>
            <a:rect l="l" t="t" r="r" b="b"/>
            <a:pathLst>
              <a:path w="640715" h="639445">
                <a:moveTo>
                  <a:pt x="160096" y="26377"/>
                </a:moveTo>
                <a:lnTo>
                  <a:pt x="101396" y="39217"/>
                </a:lnTo>
                <a:lnTo>
                  <a:pt x="77101" y="84086"/>
                </a:lnTo>
                <a:lnTo>
                  <a:pt x="61823" y="133565"/>
                </a:lnTo>
                <a:lnTo>
                  <a:pt x="56502" y="186563"/>
                </a:lnTo>
                <a:lnTo>
                  <a:pt x="61823" y="239560"/>
                </a:lnTo>
                <a:lnTo>
                  <a:pt x="77101" y="289039"/>
                </a:lnTo>
                <a:lnTo>
                  <a:pt x="101396" y="333908"/>
                </a:lnTo>
                <a:lnTo>
                  <a:pt x="133731" y="373126"/>
                </a:lnTo>
                <a:lnTo>
                  <a:pt x="160096" y="346748"/>
                </a:lnTo>
                <a:lnTo>
                  <a:pt x="132715" y="313499"/>
                </a:lnTo>
                <a:lnTo>
                  <a:pt x="111950" y="275132"/>
                </a:lnTo>
                <a:lnTo>
                  <a:pt x="98780" y="232524"/>
                </a:lnTo>
                <a:lnTo>
                  <a:pt x="94170" y="186563"/>
                </a:lnTo>
                <a:lnTo>
                  <a:pt x="98780" y="140728"/>
                </a:lnTo>
                <a:lnTo>
                  <a:pt x="111950" y="98348"/>
                </a:lnTo>
                <a:lnTo>
                  <a:pt x="132715" y="60020"/>
                </a:lnTo>
                <a:lnTo>
                  <a:pt x="160096" y="26377"/>
                </a:lnTo>
                <a:close/>
              </a:path>
              <a:path w="640715" h="639445">
                <a:moveTo>
                  <a:pt x="213779" y="80086"/>
                </a:moveTo>
                <a:lnTo>
                  <a:pt x="164020" y="81483"/>
                </a:lnTo>
                <a:lnTo>
                  <a:pt x="135623" y="148704"/>
                </a:lnTo>
                <a:lnTo>
                  <a:pt x="131838" y="186563"/>
                </a:lnTo>
                <a:lnTo>
                  <a:pt x="135623" y="224409"/>
                </a:lnTo>
                <a:lnTo>
                  <a:pt x="146558" y="259702"/>
                </a:lnTo>
                <a:lnTo>
                  <a:pt x="164020" y="291642"/>
                </a:lnTo>
                <a:lnTo>
                  <a:pt x="187413" y="319417"/>
                </a:lnTo>
                <a:lnTo>
                  <a:pt x="213779" y="293039"/>
                </a:lnTo>
                <a:lnTo>
                  <a:pt x="195338" y="270700"/>
                </a:lnTo>
                <a:lnTo>
                  <a:pt x="181406" y="245097"/>
                </a:lnTo>
                <a:lnTo>
                  <a:pt x="172593" y="216852"/>
                </a:lnTo>
                <a:lnTo>
                  <a:pt x="169519" y="186563"/>
                </a:lnTo>
                <a:lnTo>
                  <a:pt x="172593" y="156273"/>
                </a:lnTo>
                <a:lnTo>
                  <a:pt x="181406" y="128028"/>
                </a:lnTo>
                <a:lnTo>
                  <a:pt x="195338" y="102425"/>
                </a:lnTo>
                <a:lnTo>
                  <a:pt x="213779" y="80086"/>
                </a:lnTo>
                <a:close/>
              </a:path>
              <a:path w="640715" h="639445">
                <a:moveTo>
                  <a:pt x="266509" y="132854"/>
                </a:moveTo>
                <a:lnTo>
                  <a:pt x="240144" y="106476"/>
                </a:lnTo>
                <a:lnTo>
                  <a:pt x="226250" y="123355"/>
                </a:lnTo>
                <a:lnTo>
                  <a:pt x="215900" y="142633"/>
                </a:lnTo>
                <a:lnTo>
                  <a:pt x="209423" y="163842"/>
                </a:lnTo>
                <a:lnTo>
                  <a:pt x="207187" y="186563"/>
                </a:lnTo>
                <a:lnTo>
                  <a:pt x="209423" y="209283"/>
                </a:lnTo>
                <a:lnTo>
                  <a:pt x="215900" y="230492"/>
                </a:lnTo>
                <a:lnTo>
                  <a:pt x="226250" y="249770"/>
                </a:lnTo>
                <a:lnTo>
                  <a:pt x="240144" y="266649"/>
                </a:lnTo>
                <a:lnTo>
                  <a:pt x="266509" y="240271"/>
                </a:lnTo>
                <a:lnTo>
                  <a:pt x="257568" y="228828"/>
                </a:lnTo>
                <a:lnTo>
                  <a:pt x="250736" y="215887"/>
                </a:lnTo>
                <a:lnTo>
                  <a:pt x="246380" y="201714"/>
                </a:lnTo>
                <a:lnTo>
                  <a:pt x="244856" y="186563"/>
                </a:lnTo>
                <a:lnTo>
                  <a:pt x="246380" y="171411"/>
                </a:lnTo>
                <a:lnTo>
                  <a:pt x="250736" y="157238"/>
                </a:lnTo>
                <a:lnTo>
                  <a:pt x="257568" y="144297"/>
                </a:lnTo>
                <a:lnTo>
                  <a:pt x="266509" y="132854"/>
                </a:lnTo>
                <a:close/>
              </a:path>
              <a:path w="640715" h="639445">
                <a:moveTo>
                  <a:pt x="433197" y="186563"/>
                </a:moveTo>
                <a:lnTo>
                  <a:pt x="430961" y="163842"/>
                </a:lnTo>
                <a:lnTo>
                  <a:pt x="424484" y="142633"/>
                </a:lnTo>
                <a:lnTo>
                  <a:pt x="414134" y="123355"/>
                </a:lnTo>
                <a:lnTo>
                  <a:pt x="400240" y="106476"/>
                </a:lnTo>
                <a:lnTo>
                  <a:pt x="373875" y="132854"/>
                </a:lnTo>
                <a:lnTo>
                  <a:pt x="382816" y="143764"/>
                </a:lnTo>
                <a:lnTo>
                  <a:pt x="389648" y="156527"/>
                </a:lnTo>
                <a:lnTo>
                  <a:pt x="394004" y="170878"/>
                </a:lnTo>
                <a:lnTo>
                  <a:pt x="395528" y="186563"/>
                </a:lnTo>
                <a:lnTo>
                  <a:pt x="394004" y="202107"/>
                </a:lnTo>
                <a:lnTo>
                  <a:pt x="389648" y="216242"/>
                </a:lnTo>
                <a:lnTo>
                  <a:pt x="382816" y="228968"/>
                </a:lnTo>
                <a:lnTo>
                  <a:pt x="373875" y="240271"/>
                </a:lnTo>
                <a:lnTo>
                  <a:pt x="400240" y="266649"/>
                </a:lnTo>
                <a:lnTo>
                  <a:pt x="414134" y="249770"/>
                </a:lnTo>
                <a:lnTo>
                  <a:pt x="424484" y="230492"/>
                </a:lnTo>
                <a:lnTo>
                  <a:pt x="430961" y="209283"/>
                </a:lnTo>
                <a:lnTo>
                  <a:pt x="433197" y="186563"/>
                </a:lnTo>
                <a:close/>
              </a:path>
              <a:path w="640715" h="639445">
                <a:moveTo>
                  <a:pt x="508546" y="186563"/>
                </a:moveTo>
                <a:lnTo>
                  <a:pt x="504761" y="148704"/>
                </a:lnTo>
                <a:lnTo>
                  <a:pt x="493826" y="113423"/>
                </a:lnTo>
                <a:lnTo>
                  <a:pt x="476364" y="81483"/>
                </a:lnTo>
                <a:lnTo>
                  <a:pt x="452983" y="53708"/>
                </a:lnTo>
                <a:lnTo>
                  <a:pt x="426605" y="80086"/>
                </a:lnTo>
                <a:lnTo>
                  <a:pt x="445046" y="102425"/>
                </a:lnTo>
                <a:lnTo>
                  <a:pt x="458978" y="128028"/>
                </a:lnTo>
                <a:lnTo>
                  <a:pt x="467791" y="156273"/>
                </a:lnTo>
                <a:lnTo>
                  <a:pt x="470877" y="186563"/>
                </a:lnTo>
                <a:lnTo>
                  <a:pt x="467791" y="216852"/>
                </a:lnTo>
                <a:lnTo>
                  <a:pt x="458978" y="245097"/>
                </a:lnTo>
                <a:lnTo>
                  <a:pt x="445046" y="270700"/>
                </a:lnTo>
                <a:lnTo>
                  <a:pt x="426605" y="293039"/>
                </a:lnTo>
                <a:lnTo>
                  <a:pt x="452983" y="319417"/>
                </a:lnTo>
                <a:lnTo>
                  <a:pt x="476364" y="291642"/>
                </a:lnTo>
                <a:lnTo>
                  <a:pt x="493826" y="259702"/>
                </a:lnTo>
                <a:lnTo>
                  <a:pt x="504761" y="224409"/>
                </a:lnTo>
                <a:lnTo>
                  <a:pt x="508546" y="186563"/>
                </a:lnTo>
                <a:close/>
              </a:path>
              <a:path w="640715" h="639445">
                <a:moveTo>
                  <a:pt x="583882" y="186563"/>
                </a:moveTo>
                <a:lnTo>
                  <a:pt x="578573" y="133565"/>
                </a:lnTo>
                <a:lnTo>
                  <a:pt x="563283" y="84086"/>
                </a:lnTo>
                <a:lnTo>
                  <a:pt x="538988" y="39217"/>
                </a:lnTo>
                <a:lnTo>
                  <a:pt x="506653" y="0"/>
                </a:lnTo>
                <a:lnTo>
                  <a:pt x="480288" y="26377"/>
                </a:lnTo>
                <a:lnTo>
                  <a:pt x="507669" y="59626"/>
                </a:lnTo>
                <a:lnTo>
                  <a:pt x="528434" y="97993"/>
                </a:lnTo>
                <a:lnTo>
                  <a:pt x="541604" y="140601"/>
                </a:lnTo>
                <a:lnTo>
                  <a:pt x="546214" y="186563"/>
                </a:lnTo>
                <a:lnTo>
                  <a:pt x="541604" y="232397"/>
                </a:lnTo>
                <a:lnTo>
                  <a:pt x="528434" y="274777"/>
                </a:lnTo>
                <a:lnTo>
                  <a:pt x="507669" y="313105"/>
                </a:lnTo>
                <a:lnTo>
                  <a:pt x="480288" y="346748"/>
                </a:lnTo>
                <a:lnTo>
                  <a:pt x="506653" y="373126"/>
                </a:lnTo>
                <a:lnTo>
                  <a:pt x="538988" y="333908"/>
                </a:lnTo>
                <a:lnTo>
                  <a:pt x="563283" y="289039"/>
                </a:lnTo>
                <a:lnTo>
                  <a:pt x="578573" y="239560"/>
                </a:lnTo>
                <a:lnTo>
                  <a:pt x="583882" y="186563"/>
                </a:lnTo>
                <a:close/>
              </a:path>
              <a:path w="640715" h="639445">
                <a:moveTo>
                  <a:pt x="640384" y="488086"/>
                </a:moveTo>
                <a:lnTo>
                  <a:pt x="637413" y="473456"/>
                </a:lnTo>
                <a:lnTo>
                  <a:pt x="629323" y="461467"/>
                </a:lnTo>
                <a:lnTo>
                  <a:pt x="617347" y="453364"/>
                </a:lnTo>
                <a:lnTo>
                  <a:pt x="602716" y="450392"/>
                </a:lnTo>
                <a:lnTo>
                  <a:pt x="583882" y="450392"/>
                </a:lnTo>
                <a:lnTo>
                  <a:pt x="583882" y="544626"/>
                </a:lnTo>
                <a:lnTo>
                  <a:pt x="582396" y="551942"/>
                </a:lnTo>
                <a:lnTo>
                  <a:pt x="578345" y="557936"/>
                </a:lnTo>
                <a:lnTo>
                  <a:pt x="572363" y="561975"/>
                </a:lnTo>
                <a:lnTo>
                  <a:pt x="565048" y="563460"/>
                </a:lnTo>
                <a:lnTo>
                  <a:pt x="557733" y="561975"/>
                </a:lnTo>
                <a:lnTo>
                  <a:pt x="551738" y="557936"/>
                </a:lnTo>
                <a:lnTo>
                  <a:pt x="547700" y="551942"/>
                </a:lnTo>
                <a:lnTo>
                  <a:pt x="546214" y="544626"/>
                </a:lnTo>
                <a:lnTo>
                  <a:pt x="547700" y="537298"/>
                </a:lnTo>
                <a:lnTo>
                  <a:pt x="551738" y="531317"/>
                </a:lnTo>
                <a:lnTo>
                  <a:pt x="557733" y="527265"/>
                </a:lnTo>
                <a:lnTo>
                  <a:pt x="565048" y="525780"/>
                </a:lnTo>
                <a:lnTo>
                  <a:pt x="572363" y="527265"/>
                </a:lnTo>
                <a:lnTo>
                  <a:pt x="578345" y="531317"/>
                </a:lnTo>
                <a:lnTo>
                  <a:pt x="582396" y="537298"/>
                </a:lnTo>
                <a:lnTo>
                  <a:pt x="583882" y="544626"/>
                </a:lnTo>
                <a:lnTo>
                  <a:pt x="583882" y="450392"/>
                </a:lnTo>
                <a:lnTo>
                  <a:pt x="489712" y="450392"/>
                </a:lnTo>
                <a:lnTo>
                  <a:pt x="489712" y="544626"/>
                </a:lnTo>
                <a:lnTo>
                  <a:pt x="488226" y="551942"/>
                </a:lnTo>
                <a:lnTo>
                  <a:pt x="484174" y="557936"/>
                </a:lnTo>
                <a:lnTo>
                  <a:pt x="478180" y="561975"/>
                </a:lnTo>
                <a:lnTo>
                  <a:pt x="470877" y="563460"/>
                </a:lnTo>
                <a:lnTo>
                  <a:pt x="463562" y="561975"/>
                </a:lnTo>
                <a:lnTo>
                  <a:pt x="457568" y="557936"/>
                </a:lnTo>
                <a:lnTo>
                  <a:pt x="453517" y="551942"/>
                </a:lnTo>
                <a:lnTo>
                  <a:pt x="452031" y="544626"/>
                </a:lnTo>
                <a:lnTo>
                  <a:pt x="453517" y="537298"/>
                </a:lnTo>
                <a:lnTo>
                  <a:pt x="457568" y="531317"/>
                </a:lnTo>
                <a:lnTo>
                  <a:pt x="463562" y="527265"/>
                </a:lnTo>
                <a:lnTo>
                  <a:pt x="470877" y="525780"/>
                </a:lnTo>
                <a:lnTo>
                  <a:pt x="478180" y="527265"/>
                </a:lnTo>
                <a:lnTo>
                  <a:pt x="484174" y="531317"/>
                </a:lnTo>
                <a:lnTo>
                  <a:pt x="488226" y="537298"/>
                </a:lnTo>
                <a:lnTo>
                  <a:pt x="489712" y="544626"/>
                </a:lnTo>
                <a:lnTo>
                  <a:pt x="489712" y="450392"/>
                </a:lnTo>
                <a:lnTo>
                  <a:pt x="395528" y="450392"/>
                </a:lnTo>
                <a:lnTo>
                  <a:pt x="395528" y="544626"/>
                </a:lnTo>
                <a:lnTo>
                  <a:pt x="394042" y="551942"/>
                </a:lnTo>
                <a:lnTo>
                  <a:pt x="390004" y="557936"/>
                </a:lnTo>
                <a:lnTo>
                  <a:pt x="384009" y="561975"/>
                </a:lnTo>
                <a:lnTo>
                  <a:pt x="376694" y="563460"/>
                </a:lnTo>
                <a:lnTo>
                  <a:pt x="369379" y="561975"/>
                </a:lnTo>
                <a:lnTo>
                  <a:pt x="363397" y="557936"/>
                </a:lnTo>
                <a:lnTo>
                  <a:pt x="359346" y="551942"/>
                </a:lnTo>
                <a:lnTo>
                  <a:pt x="357860" y="544626"/>
                </a:lnTo>
                <a:lnTo>
                  <a:pt x="359346" y="537298"/>
                </a:lnTo>
                <a:lnTo>
                  <a:pt x="363397" y="531317"/>
                </a:lnTo>
                <a:lnTo>
                  <a:pt x="369379" y="527265"/>
                </a:lnTo>
                <a:lnTo>
                  <a:pt x="376694" y="525780"/>
                </a:lnTo>
                <a:lnTo>
                  <a:pt x="384009" y="527265"/>
                </a:lnTo>
                <a:lnTo>
                  <a:pt x="390004" y="531317"/>
                </a:lnTo>
                <a:lnTo>
                  <a:pt x="394042" y="537298"/>
                </a:lnTo>
                <a:lnTo>
                  <a:pt x="395528" y="544626"/>
                </a:lnTo>
                <a:lnTo>
                  <a:pt x="395528" y="450392"/>
                </a:lnTo>
                <a:lnTo>
                  <a:pt x="339026" y="450392"/>
                </a:lnTo>
                <a:lnTo>
                  <a:pt x="339026" y="218605"/>
                </a:lnTo>
                <a:lnTo>
                  <a:pt x="346735" y="212661"/>
                </a:lnTo>
                <a:lnTo>
                  <a:pt x="352679" y="205054"/>
                </a:lnTo>
                <a:lnTo>
                  <a:pt x="356514" y="196202"/>
                </a:lnTo>
                <a:lnTo>
                  <a:pt x="357860" y="186563"/>
                </a:lnTo>
                <a:lnTo>
                  <a:pt x="354888" y="171932"/>
                </a:lnTo>
                <a:lnTo>
                  <a:pt x="346798" y="159943"/>
                </a:lnTo>
                <a:lnTo>
                  <a:pt x="334822" y="151841"/>
                </a:lnTo>
                <a:lnTo>
                  <a:pt x="320192" y="148869"/>
                </a:lnTo>
                <a:lnTo>
                  <a:pt x="305562" y="151841"/>
                </a:lnTo>
                <a:lnTo>
                  <a:pt x="293585" y="159943"/>
                </a:lnTo>
                <a:lnTo>
                  <a:pt x="285496" y="171932"/>
                </a:lnTo>
                <a:lnTo>
                  <a:pt x="282524" y="186563"/>
                </a:lnTo>
                <a:lnTo>
                  <a:pt x="283883" y="196735"/>
                </a:lnTo>
                <a:lnTo>
                  <a:pt x="287705" y="205765"/>
                </a:lnTo>
                <a:lnTo>
                  <a:pt x="293649" y="213194"/>
                </a:lnTo>
                <a:lnTo>
                  <a:pt x="301358" y="218605"/>
                </a:lnTo>
                <a:lnTo>
                  <a:pt x="301358" y="450392"/>
                </a:lnTo>
                <a:lnTo>
                  <a:pt x="301358" y="544626"/>
                </a:lnTo>
                <a:lnTo>
                  <a:pt x="299872" y="551942"/>
                </a:lnTo>
                <a:lnTo>
                  <a:pt x="295821" y="557936"/>
                </a:lnTo>
                <a:lnTo>
                  <a:pt x="289839" y="561975"/>
                </a:lnTo>
                <a:lnTo>
                  <a:pt x="282524" y="563460"/>
                </a:lnTo>
                <a:lnTo>
                  <a:pt x="275209" y="561975"/>
                </a:lnTo>
                <a:lnTo>
                  <a:pt x="269227" y="557936"/>
                </a:lnTo>
                <a:lnTo>
                  <a:pt x="265176" y="551942"/>
                </a:lnTo>
                <a:lnTo>
                  <a:pt x="263690" y="544626"/>
                </a:lnTo>
                <a:lnTo>
                  <a:pt x="265176" y="537298"/>
                </a:lnTo>
                <a:lnTo>
                  <a:pt x="301358" y="544626"/>
                </a:lnTo>
                <a:lnTo>
                  <a:pt x="301358" y="450392"/>
                </a:lnTo>
                <a:lnTo>
                  <a:pt x="131851" y="450392"/>
                </a:lnTo>
                <a:lnTo>
                  <a:pt x="131851" y="544626"/>
                </a:lnTo>
                <a:lnTo>
                  <a:pt x="128866" y="559257"/>
                </a:lnTo>
                <a:lnTo>
                  <a:pt x="120777" y="571246"/>
                </a:lnTo>
                <a:lnTo>
                  <a:pt x="108800" y="579335"/>
                </a:lnTo>
                <a:lnTo>
                  <a:pt x="94170" y="582307"/>
                </a:lnTo>
                <a:lnTo>
                  <a:pt x="79552" y="579335"/>
                </a:lnTo>
                <a:lnTo>
                  <a:pt x="67576" y="571246"/>
                </a:lnTo>
                <a:lnTo>
                  <a:pt x="59474" y="559257"/>
                </a:lnTo>
                <a:lnTo>
                  <a:pt x="56502" y="544626"/>
                </a:lnTo>
                <a:lnTo>
                  <a:pt x="59474" y="529983"/>
                </a:lnTo>
                <a:lnTo>
                  <a:pt x="67576" y="518007"/>
                </a:lnTo>
                <a:lnTo>
                  <a:pt x="79552" y="509905"/>
                </a:lnTo>
                <a:lnTo>
                  <a:pt x="94170" y="506933"/>
                </a:lnTo>
                <a:lnTo>
                  <a:pt x="108800" y="509905"/>
                </a:lnTo>
                <a:lnTo>
                  <a:pt x="120777" y="518007"/>
                </a:lnTo>
                <a:lnTo>
                  <a:pt x="128866" y="529983"/>
                </a:lnTo>
                <a:lnTo>
                  <a:pt x="131851" y="544626"/>
                </a:lnTo>
                <a:lnTo>
                  <a:pt x="131851" y="450392"/>
                </a:lnTo>
                <a:lnTo>
                  <a:pt x="37668" y="450392"/>
                </a:lnTo>
                <a:lnTo>
                  <a:pt x="23050" y="453364"/>
                </a:lnTo>
                <a:lnTo>
                  <a:pt x="11061" y="461467"/>
                </a:lnTo>
                <a:lnTo>
                  <a:pt x="2971" y="473456"/>
                </a:lnTo>
                <a:lnTo>
                  <a:pt x="0" y="488086"/>
                </a:lnTo>
                <a:lnTo>
                  <a:pt x="0" y="601154"/>
                </a:lnTo>
                <a:lnTo>
                  <a:pt x="2971" y="615784"/>
                </a:lnTo>
                <a:lnTo>
                  <a:pt x="11061" y="627773"/>
                </a:lnTo>
                <a:lnTo>
                  <a:pt x="23050" y="635876"/>
                </a:lnTo>
                <a:lnTo>
                  <a:pt x="37668" y="638848"/>
                </a:lnTo>
                <a:lnTo>
                  <a:pt x="602716" y="638848"/>
                </a:lnTo>
                <a:lnTo>
                  <a:pt x="617347" y="635876"/>
                </a:lnTo>
                <a:lnTo>
                  <a:pt x="629323" y="627773"/>
                </a:lnTo>
                <a:lnTo>
                  <a:pt x="637413" y="615784"/>
                </a:lnTo>
                <a:lnTo>
                  <a:pt x="640384" y="601154"/>
                </a:lnTo>
                <a:lnTo>
                  <a:pt x="640384" y="582307"/>
                </a:lnTo>
                <a:lnTo>
                  <a:pt x="640384" y="563460"/>
                </a:lnTo>
                <a:lnTo>
                  <a:pt x="640384" y="525780"/>
                </a:lnTo>
                <a:lnTo>
                  <a:pt x="640384" y="506933"/>
                </a:lnTo>
                <a:lnTo>
                  <a:pt x="640384" y="488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06598" y="6107704"/>
            <a:ext cx="678180" cy="565785"/>
          </a:xfrm>
          <a:custGeom>
            <a:avLst/>
            <a:gdLst/>
            <a:ahLst/>
            <a:cxnLst/>
            <a:rect l="l" t="t" r="r" b="b"/>
            <a:pathLst>
              <a:path w="678179" h="565784">
                <a:moveTo>
                  <a:pt x="565044" y="0"/>
                </a:moveTo>
                <a:lnTo>
                  <a:pt x="75339" y="0"/>
                </a:lnTo>
                <a:lnTo>
                  <a:pt x="46086" y="5948"/>
                </a:lnTo>
                <a:lnTo>
                  <a:pt x="22130" y="22143"/>
                </a:lnTo>
                <a:lnTo>
                  <a:pt x="5944" y="46111"/>
                </a:lnTo>
                <a:lnTo>
                  <a:pt x="0" y="75380"/>
                </a:lnTo>
                <a:lnTo>
                  <a:pt x="0" y="489974"/>
                </a:lnTo>
                <a:lnTo>
                  <a:pt x="5944" y="519243"/>
                </a:lnTo>
                <a:lnTo>
                  <a:pt x="22130" y="543212"/>
                </a:lnTo>
                <a:lnTo>
                  <a:pt x="46086" y="559407"/>
                </a:lnTo>
                <a:lnTo>
                  <a:pt x="75339" y="565355"/>
                </a:lnTo>
                <a:lnTo>
                  <a:pt x="602713" y="565355"/>
                </a:lnTo>
                <a:lnTo>
                  <a:pt x="617340" y="562381"/>
                </a:lnTo>
                <a:lnTo>
                  <a:pt x="629318" y="554283"/>
                </a:lnTo>
                <a:lnTo>
                  <a:pt x="637411" y="542299"/>
                </a:lnTo>
                <a:lnTo>
                  <a:pt x="640383" y="527664"/>
                </a:lnTo>
                <a:lnTo>
                  <a:pt x="640383" y="424016"/>
                </a:lnTo>
                <a:lnTo>
                  <a:pt x="659218" y="424016"/>
                </a:lnTo>
                <a:lnTo>
                  <a:pt x="666531" y="422529"/>
                </a:lnTo>
                <a:lnTo>
                  <a:pt x="672520" y="418480"/>
                </a:lnTo>
                <a:lnTo>
                  <a:pt x="676567" y="412488"/>
                </a:lnTo>
                <a:lnTo>
                  <a:pt x="678053" y="405171"/>
                </a:lnTo>
                <a:lnTo>
                  <a:pt x="678053" y="367480"/>
                </a:lnTo>
                <a:lnTo>
                  <a:pt x="565044" y="367480"/>
                </a:lnTo>
                <a:lnTo>
                  <a:pt x="550417" y="364506"/>
                </a:lnTo>
                <a:lnTo>
                  <a:pt x="538440" y="356409"/>
                </a:lnTo>
                <a:lnTo>
                  <a:pt x="530347" y="344424"/>
                </a:lnTo>
                <a:lnTo>
                  <a:pt x="527374" y="329790"/>
                </a:lnTo>
                <a:lnTo>
                  <a:pt x="530347" y="315156"/>
                </a:lnTo>
                <a:lnTo>
                  <a:pt x="538440" y="303171"/>
                </a:lnTo>
                <a:lnTo>
                  <a:pt x="550417" y="295074"/>
                </a:lnTo>
                <a:lnTo>
                  <a:pt x="565044" y="292100"/>
                </a:lnTo>
                <a:lnTo>
                  <a:pt x="678053" y="292100"/>
                </a:lnTo>
                <a:lnTo>
                  <a:pt x="678053" y="254409"/>
                </a:lnTo>
                <a:lnTo>
                  <a:pt x="676567" y="247092"/>
                </a:lnTo>
                <a:lnTo>
                  <a:pt x="672520" y="241100"/>
                </a:lnTo>
                <a:lnTo>
                  <a:pt x="666531" y="237051"/>
                </a:lnTo>
                <a:lnTo>
                  <a:pt x="659218" y="235564"/>
                </a:lnTo>
                <a:lnTo>
                  <a:pt x="640383" y="235564"/>
                </a:lnTo>
                <a:lnTo>
                  <a:pt x="640383" y="131916"/>
                </a:lnTo>
                <a:lnTo>
                  <a:pt x="637411" y="117281"/>
                </a:lnTo>
                <a:lnTo>
                  <a:pt x="629318" y="105297"/>
                </a:lnTo>
                <a:lnTo>
                  <a:pt x="617340" y="97199"/>
                </a:lnTo>
                <a:lnTo>
                  <a:pt x="602713" y="94225"/>
                </a:lnTo>
                <a:lnTo>
                  <a:pt x="75339" y="94225"/>
                </a:lnTo>
                <a:lnTo>
                  <a:pt x="68026" y="92738"/>
                </a:lnTo>
                <a:lnTo>
                  <a:pt x="62037" y="88690"/>
                </a:lnTo>
                <a:lnTo>
                  <a:pt x="57990" y="82697"/>
                </a:lnTo>
                <a:lnTo>
                  <a:pt x="56504" y="75380"/>
                </a:lnTo>
                <a:lnTo>
                  <a:pt x="57990" y="68063"/>
                </a:lnTo>
                <a:lnTo>
                  <a:pt x="62037" y="62071"/>
                </a:lnTo>
                <a:lnTo>
                  <a:pt x="68026" y="58022"/>
                </a:lnTo>
                <a:lnTo>
                  <a:pt x="75339" y="56535"/>
                </a:lnTo>
                <a:lnTo>
                  <a:pt x="602713" y="56535"/>
                </a:lnTo>
                <a:lnTo>
                  <a:pt x="602713" y="37690"/>
                </a:lnTo>
                <a:lnTo>
                  <a:pt x="599741" y="23055"/>
                </a:lnTo>
                <a:lnTo>
                  <a:pt x="591648" y="11071"/>
                </a:lnTo>
                <a:lnTo>
                  <a:pt x="579670" y="2974"/>
                </a:lnTo>
                <a:lnTo>
                  <a:pt x="565044" y="0"/>
                </a:lnTo>
                <a:close/>
              </a:path>
              <a:path w="678179" h="565784">
                <a:moveTo>
                  <a:pt x="678053" y="292100"/>
                </a:moveTo>
                <a:lnTo>
                  <a:pt x="565044" y="292100"/>
                </a:lnTo>
                <a:lnTo>
                  <a:pt x="579670" y="295074"/>
                </a:lnTo>
                <a:lnTo>
                  <a:pt x="591648" y="303171"/>
                </a:lnTo>
                <a:lnTo>
                  <a:pt x="599741" y="315156"/>
                </a:lnTo>
                <a:lnTo>
                  <a:pt x="602713" y="329790"/>
                </a:lnTo>
                <a:lnTo>
                  <a:pt x="599741" y="344424"/>
                </a:lnTo>
                <a:lnTo>
                  <a:pt x="591648" y="356409"/>
                </a:lnTo>
                <a:lnTo>
                  <a:pt x="579670" y="364506"/>
                </a:lnTo>
                <a:lnTo>
                  <a:pt x="565044" y="367480"/>
                </a:lnTo>
                <a:lnTo>
                  <a:pt x="678053" y="367480"/>
                </a:lnTo>
                <a:lnTo>
                  <a:pt x="678053" y="292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812970" y="1249775"/>
            <a:ext cx="791210" cy="567690"/>
            <a:chOff x="6812970" y="1249775"/>
            <a:chExt cx="791210" cy="567690"/>
          </a:xfrm>
        </p:grpSpPr>
        <p:sp>
          <p:nvSpPr>
            <p:cNvPr id="25" name="object 25"/>
            <p:cNvSpPr/>
            <p:nvPr/>
          </p:nvSpPr>
          <p:spPr>
            <a:xfrm>
              <a:off x="7038988" y="1658715"/>
              <a:ext cx="339090" cy="120014"/>
            </a:xfrm>
            <a:custGeom>
              <a:avLst/>
              <a:gdLst/>
              <a:ahLst/>
              <a:cxnLst/>
              <a:rect l="l" t="t" r="r" b="b"/>
              <a:pathLst>
                <a:path w="339090" h="120014">
                  <a:moveTo>
                    <a:pt x="19776" y="0"/>
                  </a:moveTo>
                  <a:lnTo>
                    <a:pt x="0" y="34863"/>
                  </a:lnTo>
                  <a:lnTo>
                    <a:pt x="0" y="119666"/>
                  </a:lnTo>
                  <a:lnTo>
                    <a:pt x="339026" y="119666"/>
                  </a:lnTo>
                  <a:lnTo>
                    <a:pt x="339026" y="89514"/>
                  </a:lnTo>
                  <a:lnTo>
                    <a:pt x="323017" y="73496"/>
                  </a:lnTo>
                  <a:lnTo>
                    <a:pt x="313526" y="61924"/>
                  </a:lnTo>
                  <a:lnTo>
                    <a:pt x="306418" y="48761"/>
                  </a:lnTo>
                  <a:lnTo>
                    <a:pt x="301960" y="34539"/>
                  </a:lnTo>
                  <a:lnTo>
                    <a:pt x="300415" y="19787"/>
                  </a:lnTo>
                  <a:lnTo>
                    <a:pt x="294764" y="14133"/>
                  </a:lnTo>
                  <a:lnTo>
                    <a:pt x="250197" y="35661"/>
                  </a:lnTo>
                  <a:lnTo>
                    <a:pt x="203171" y="47531"/>
                  </a:lnTo>
                  <a:lnTo>
                    <a:pt x="155151" y="49821"/>
                  </a:lnTo>
                  <a:lnTo>
                    <a:pt x="107602" y="42611"/>
                  </a:lnTo>
                  <a:lnTo>
                    <a:pt x="61989" y="25977"/>
                  </a:lnTo>
                  <a:lnTo>
                    <a:pt x="19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4607" y="1285581"/>
              <a:ext cx="133727" cy="1677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2859" y="1477801"/>
              <a:ext cx="191173" cy="1686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90959" y="1249775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90" h="567689">
                  <a:moveTo>
                    <a:pt x="456094" y="386326"/>
                  </a:moveTo>
                  <a:lnTo>
                    <a:pt x="346560" y="386326"/>
                  </a:lnTo>
                  <a:lnTo>
                    <a:pt x="378579" y="417420"/>
                  </a:lnTo>
                  <a:lnTo>
                    <a:pt x="377858" y="429522"/>
                  </a:lnTo>
                  <a:lnTo>
                    <a:pt x="481229" y="552163"/>
                  </a:lnTo>
                  <a:lnTo>
                    <a:pt x="516191" y="567593"/>
                  </a:lnTo>
                  <a:lnTo>
                    <a:pt x="535129" y="564486"/>
                  </a:lnTo>
                  <a:lnTo>
                    <a:pt x="551860" y="554048"/>
                  </a:lnTo>
                  <a:lnTo>
                    <a:pt x="563146" y="537838"/>
                  </a:lnTo>
                  <a:lnTo>
                    <a:pt x="567281" y="519066"/>
                  </a:lnTo>
                  <a:lnTo>
                    <a:pt x="564176" y="500118"/>
                  </a:lnTo>
                  <a:lnTo>
                    <a:pt x="553743" y="483378"/>
                  </a:lnTo>
                  <a:lnTo>
                    <a:pt x="550918" y="480552"/>
                  </a:lnTo>
                  <a:lnTo>
                    <a:pt x="462394" y="391037"/>
                  </a:lnTo>
                  <a:lnTo>
                    <a:pt x="456094" y="386326"/>
                  </a:lnTo>
                  <a:close/>
                </a:path>
                <a:path w="567690" h="567689">
                  <a:moveTo>
                    <a:pt x="214716" y="0"/>
                  </a:moveTo>
                  <a:lnTo>
                    <a:pt x="165164" y="5321"/>
                  </a:lnTo>
                  <a:lnTo>
                    <a:pt x="119845" y="21224"/>
                  </a:lnTo>
                  <a:lnTo>
                    <a:pt x="79995" y="46406"/>
                  </a:lnTo>
                  <a:lnTo>
                    <a:pt x="46850" y="79567"/>
                  </a:lnTo>
                  <a:lnTo>
                    <a:pt x="21646" y="119403"/>
                  </a:lnTo>
                  <a:lnTo>
                    <a:pt x="5617" y="164612"/>
                  </a:lnTo>
                  <a:lnTo>
                    <a:pt x="0" y="213892"/>
                  </a:lnTo>
                  <a:lnTo>
                    <a:pt x="5617" y="263230"/>
                  </a:lnTo>
                  <a:lnTo>
                    <a:pt x="21646" y="308612"/>
                  </a:lnTo>
                  <a:lnTo>
                    <a:pt x="46851" y="348737"/>
                  </a:lnTo>
                  <a:lnTo>
                    <a:pt x="79995" y="382301"/>
                  </a:lnTo>
                  <a:lnTo>
                    <a:pt x="119845" y="408003"/>
                  </a:lnTo>
                  <a:lnTo>
                    <a:pt x="165164" y="424541"/>
                  </a:lnTo>
                  <a:lnTo>
                    <a:pt x="214717" y="430612"/>
                  </a:lnTo>
                  <a:lnTo>
                    <a:pt x="249752" y="427800"/>
                  </a:lnTo>
                  <a:lnTo>
                    <a:pt x="283817" y="419422"/>
                  </a:lnTo>
                  <a:lnTo>
                    <a:pt x="316292" y="405568"/>
                  </a:lnTo>
                  <a:lnTo>
                    <a:pt x="346560" y="386326"/>
                  </a:lnTo>
                  <a:lnTo>
                    <a:pt x="456094" y="386326"/>
                  </a:lnTo>
                  <a:lnTo>
                    <a:pt x="452550" y="383676"/>
                  </a:lnTo>
                  <a:lnTo>
                    <a:pt x="441558" y="378788"/>
                  </a:lnTo>
                  <a:lnTo>
                    <a:pt x="436130" y="377845"/>
                  </a:lnTo>
                  <a:lnTo>
                    <a:pt x="417191" y="377845"/>
                  </a:lnTo>
                  <a:lnTo>
                    <a:pt x="385171" y="346751"/>
                  </a:lnTo>
                  <a:lnTo>
                    <a:pt x="398031" y="326963"/>
                  </a:lnTo>
                  <a:lnTo>
                    <a:pt x="84756" y="326963"/>
                  </a:lnTo>
                  <a:lnTo>
                    <a:pt x="59927" y="288483"/>
                  </a:lnTo>
                  <a:lnTo>
                    <a:pt x="46528" y="246208"/>
                  </a:lnTo>
                  <a:lnTo>
                    <a:pt x="44379" y="202467"/>
                  </a:lnTo>
                  <a:lnTo>
                    <a:pt x="53295" y="159590"/>
                  </a:lnTo>
                  <a:lnTo>
                    <a:pt x="73093" y="119906"/>
                  </a:lnTo>
                  <a:lnTo>
                    <a:pt x="103591" y="85745"/>
                  </a:lnTo>
                  <a:lnTo>
                    <a:pt x="155740" y="54768"/>
                  </a:lnTo>
                  <a:lnTo>
                    <a:pt x="215658" y="44286"/>
                  </a:lnTo>
                  <a:lnTo>
                    <a:pt x="343473" y="44286"/>
                  </a:lnTo>
                  <a:lnTo>
                    <a:pt x="309752" y="22608"/>
                  </a:lnTo>
                  <a:lnTo>
                    <a:pt x="264318" y="6071"/>
                  </a:lnTo>
                  <a:lnTo>
                    <a:pt x="214716" y="0"/>
                  </a:lnTo>
                  <a:close/>
                </a:path>
                <a:path w="567690" h="567689">
                  <a:moveTo>
                    <a:pt x="429683" y="376726"/>
                  </a:moveTo>
                  <a:lnTo>
                    <a:pt x="417191" y="377845"/>
                  </a:lnTo>
                  <a:lnTo>
                    <a:pt x="436130" y="377845"/>
                  </a:lnTo>
                  <a:lnTo>
                    <a:pt x="429683" y="376726"/>
                  </a:lnTo>
                  <a:close/>
                </a:path>
                <a:path w="567690" h="567689">
                  <a:moveTo>
                    <a:pt x="213775" y="293984"/>
                  </a:moveTo>
                  <a:lnTo>
                    <a:pt x="174339" y="297282"/>
                  </a:lnTo>
                  <a:lnTo>
                    <a:pt x="135610" y="306234"/>
                  </a:lnTo>
                  <a:lnTo>
                    <a:pt x="96940" y="320412"/>
                  </a:lnTo>
                  <a:lnTo>
                    <a:pt x="84756" y="326963"/>
                  </a:lnTo>
                  <a:lnTo>
                    <a:pt x="398031" y="326963"/>
                  </a:lnTo>
                  <a:lnTo>
                    <a:pt x="398644" y="326021"/>
                  </a:lnTo>
                  <a:lnTo>
                    <a:pt x="346560" y="326021"/>
                  </a:lnTo>
                  <a:lnTo>
                    <a:pt x="333126" y="320014"/>
                  </a:lnTo>
                  <a:lnTo>
                    <a:pt x="291939" y="306234"/>
                  </a:lnTo>
                  <a:lnTo>
                    <a:pt x="253210" y="297282"/>
                  </a:lnTo>
                  <a:lnTo>
                    <a:pt x="233537" y="294838"/>
                  </a:lnTo>
                  <a:lnTo>
                    <a:pt x="213775" y="293984"/>
                  </a:lnTo>
                  <a:close/>
                </a:path>
                <a:path w="567690" h="567689">
                  <a:moveTo>
                    <a:pt x="343473" y="44286"/>
                  </a:moveTo>
                  <a:lnTo>
                    <a:pt x="215658" y="44286"/>
                  </a:lnTo>
                  <a:lnTo>
                    <a:pt x="261380" y="50380"/>
                  </a:lnTo>
                  <a:lnTo>
                    <a:pt x="302368" y="67598"/>
                  </a:lnTo>
                  <a:lnTo>
                    <a:pt x="337025" y="94343"/>
                  </a:lnTo>
                  <a:lnTo>
                    <a:pt x="363755" y="129019"/>
                  </a:lnTo>
                  <a:lnTo>
                    <a:pt x="380964" y="170029"/>
                  </a:lnTo>
                  <a:lnTo>
                    <a:pt x="387055" y="215777"/>
                  </a:lnTo>
                  <a:lnTo>
                    <a:pt x="384436" y="245855"/>
                  </a:lnTo>
                  <a:lnTo>
                    <a:pt x="376696" y="274786"/>
                  </a:lnTo>
                  <a:lnTo>
                    <a:pt x="364012" y="301773"/>
                  </a:lnTo>
                  <a:lnTo>
                    <a:pt x="346560" y="326021"/>
                  </a:lnTo>
                  <a:lnTo>
                    <a:pt x="398644" y="326021"/>
                  </a:lnTo>
                  <a:lnTo>
                    <a:pt x="404404" y="317158"/>
                  </a:lnTo>
                  <a:lnTo>
                    <a:pt x="418250" y="285268"/>
                  </a:lnTo>
                  <a:lnTo>
                    <a:pt x="426623" y="251612"/>
                  </a:lnTo>
                  <a:lnTo>
                    <a:pt x="429433" y="216719"/>
                  </a:lnTo>
                  <a:lnTo>
                    <a:pt x="424112" y="167381"/>
                  </a:lnTo>
                  <a:lnTo>
                    <a:pt x="408199" y="121999"/>
                  </a:lnTo>
                  <a:lnTo>
                    <a:pt x="382978" y="81874"/>
                  </a:lnTo>
                  <a:lnTo>
                    <a:pt x="349734" y="48310"/>
                  </a:lnTo>
                  <a:lnTo>
                    <a:pt x="343473" y="44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9619" y="1332694"/>
              <a:ext cx="190231" cy="1903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970" y="1477801"/>
              <a:ext cx="217542" cy="1686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8845" y="1285757"/>
              <a:ext cx="130725" cy="16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7621" y="56133"/>
            <a:ext cx="40138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45" dirty="0">
                <a:solidFill>
                  <a:srgbClr val="000000"/>
                </a:solidFill>
              </a:rPr>
              <a:t>ABOUT</a:t>
            </a:r>
            <a:r>
              <a:rPr sz="4400" spc="-260" dirty="0">
                <a:solidFill>
                  <a:srgbClr val="000000"/>
                </a:solidFill>
              </a:rPr>
              <a:t> </a:t>
            </a:r>
            <a:r>
              <a:rPr sz="4400" spc="-140" dirty="0">
                <a:solidFill>
                  <a:srgbClr val="000000"/>
                </a:solidFill>
              </a:rPr>
              <a:t>PROJECT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724400" cy="6623684"/>
            <a:chOff x="0" y="0"/>
            <a:chExt cx="4495800" cy="66236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11" y="0"/>
              <a:ext cx="3523488" cy="2557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57272"/>
              <a:ext cx="3523488" cy="40660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574540" y="1019682"/>
            <a:ext cx="7500620" cy="5113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139065" indent="-3429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telecom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company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provides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telecom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services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many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clients.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But </a:t>
            </a:r>
            <a:r>
              <a:rPr sz="2000" dirty="0">
                <a:latin typeface="Calibri Light"/>
                <a:cs typeface="Calibri Light"/>
              </a:rPr>
              <a:t>due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many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reasons.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switch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from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one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service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provider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to </a:t>
            </a:r>
            <a:r>
              <a:rPr sz="2000" spc="-30" dirty="0">
                <a:latin typeface="Calibri Light"/>
                <a:cs typeface="Calibri Light"/>
              </a:rPr>
              <a:t>other.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Telecom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churn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has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emerged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as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single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largest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cause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of </a:t>
            </a:r>
            <a:r>
              <a:rPr sz="2000" dirty="0">
                <a:latin typeface="Calibri Light"/>
                <a:cs typeface="Calibri Light"/>
              </a:rPr>
              <a:t>revenue</a:t>
            </a:r>
            <a:r>
              <a:rPr sz="2000" spc="-9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erosion</a:t>
            </a:r>
            <a:r>
              <a:rPr sz="2000" spc="-10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for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telecom</a:t>
            </a:r>
            <a:r>
              <a:rPr sz="2000" spc="-8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operators.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715"/>
              </a:spcBef>
              <a:buFont typeface="Arial MT"/>
              <a:buChar char="•"/>
            </a:pPr>
            <a:endParaRPr sz="2000">
              <a:latin typeface="Calibri Light"/>
              <a:cs typeface="Calibri Light"/>
            </a:endParaRPr>
          </a:p>
          <a:p>
            <a:pPr marL="354965" indent="-342265">
              <a:lnSpc>
                <a:spcPts val="228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Now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telecom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company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manager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wants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know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actionable</a:t>
            </a:r>
            <a:r>
              <a:rPr sz="2000" spc="-8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insights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to</a:t>
            </a:r>
            <a:endParaRPr sz="2000">
              <a:latin typeface="Calibri Light"/>
              <a:cs typeface="Calibri Light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retain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increase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customers’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lifetime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values.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2000">
              <a:latin typeface="Calibri Light"/>
              <a:cs typeface="Calibri Light"/>
            </a:endParaRPr>
          </a:p>
          <a:p>
            <a:pPr marL="355600" marR="91440" indent="-342900">
              <a:lnSpc>
                <a:spcPct val="9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Here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this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project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have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analyse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huge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dataset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from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which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we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going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extract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actionable</a:t>
            </a:r>
            <a:r>
              <a:rPr sz="2000" spc="-8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insights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make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Dashboard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that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can </a:t>
            </a:r>
            <a:r>
              <a:rPr sz="2000" dirty="0">
                <a:latin typeface="Calibri Light"/>
                <a:cs typeface="Calibri Light"/>
              </a:rPr>
              <a:t>be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useful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for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Sales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manager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work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see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how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our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business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is </a:t>
            </a:r>
            <a:r>
              <a:rPr sz="2000" dirty="0">
                <a:latin typeface="Calibri Light"/>
                <a:cs typeface="Calibri Light"/>
              </a:rPr>
              <a:t>doing.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Also,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can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make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data-</a:t>
            </a:r>
            <a:r>
              <a:rPr sz="2000" dirty="0">
                <a:latin typeface="Calibri Light"/>
                <a:cs typeface="Calibri Light"/>
              </a:rPr>
              <a:t>driven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decisions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which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will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help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him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retain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increase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customers’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lifetime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values.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 MT"/>
              <a:buChar char="•"/>
            </a:pPr>
            <a:endParaRPr sz="20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216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have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extracted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many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different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insights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which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will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see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further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in </a:t>
            </a:r>
            <a:r>
              <a:rPr sz="2000" dirty="0">
                <a:latin typeface="Calibri Light"/>
                <a:cs typeface="Calibri Light"/>
              </a:rPr>
              <a:t>this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report.</a:t>
            </a:r>
            <a:endParaRPr sz="2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641" y="5286552"/>
            <a:ext cx="558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DASHBOARD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235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15" dirty="0">
                <a:solidFill>
                  <a:srgbClr val="FFFFFF"/>
                </a:solidFill>
                <a:latin typeface="Corbel"/>
                <a:cs typeface="Corbel"/>
              </a:rPr>
              <a:t>W</a:t>
            </a:r>
            <a:endParaRPr sz="4000">
              <a:latin typeface="Corbel"/>
              <a:cs typeface="Corbe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52471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641" y="5286552"/>
            <a:ext cx="558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DASHBOARD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235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15" dirty="0">
                <a:solidFill>
                  <a:srgbClr val="FFFFFF"/>
                </a:solidFill>
                <a:latin typeface="Corbel"/>
                <a:cs typeface="Corbel"/>
              </a:rPr>
              <a:t>W</a:t>
            </a:r>
            <a:endParaRPr sz="4000">
              <a:latin typeface="Corbel"/>
              <a:cs typeface="Corbe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52349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641" y="5286552"/>
            <a:ext cx="558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DASHBOARD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235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15" dirty="0">
                <a:solidFill>
                  <a:srgbClr val="FFFFFF"/>
                </a:solidFill>
                <a:latin typeface="Corbel"/>
                <a:cs typeface="Corbel"/>
              </a:rPr>
              <a:t>W</a:t>
            </a:r>
            <a:endParaRPr sz="4000">
              <a:latin typeface="Corbel"/>
              <a:cs typeface="Corbe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1"/>
            <a:ext cx="12191999" cy="51831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2641" y="5286552"/>
            <a:ext cx="558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DASHBOARD</a:t>
            </a:r>
            <a:r>
              <a:rPr sz="4000" b="1" spc="-25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445" dirty="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sz="4000" b="1" spc="-170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35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235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000" b="1" spc="-145" dirty="0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sz="4000" b="1" spc="-140"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z="4000" b="1" spc="15" dirty="0">
                <a:solidFill>
                  <a:srgbClr val="FFFFFF"/>
                </a:solidFill>
                <a:latin typeface="Corbel"/>
                <a:cs typeface="Corbel"/>
              </a:rPr>
              <a:t>W</a:t>
            </a:r>
            <a:endParaRPr sz="4000">
              <a:latin typeface="Corbel"/>
              <a:cs typeface="Corbe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52486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745990" cy="3429000"/>
            </a:xfrm>
            <a:custGeom>
              <a:avLst/>
              <a:gdLst/>
              <a:ahLst/>
              <a:cxnLst/>
              <a:rect l="l" t="t" r="r" b="b"/>
              <a:pathLst>
                <a:path w="4745990" h="3429000">
                  <a:moveTo>
                    <a:pt x="4745736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4745736" y="3429000"/>
                  </a:lnTo>
                  <a:lnTo>
                    <a:pt x="4745736" y="0"/>
                  </a:lnTo>
                  <a:close/>
                </a:path>
              </a:pathLst>
            </a:custGeom>
            <a:solidFill>
              <a:srgbClr val="0E3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5735" y="3428998"/>
              <a:ext cx="7446263" cy="3428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80896" y="645413"/>
            <a:ext cx="233045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 indent="272415">
              <a:lnSpc>
                <a:spcPts val="4750"/>
              </a:lnSpc>
              <a:spcBef>
                <a:spcPts val="705"/>
              </a:spcBef>
            </a:pPr>
            <a:r>
              <a:rPr sz="4400" b="1" spc="-20" dirty="0">
                <a:solidFill>
                  <a:srgbClr val="FFFFFF"/>
                </a:solidFill>
                <a:latin typeface="Corbel"/>
                <a:cs typeface="Corbel"/>
              </a:rPr>
              <a:t>ABOUT </a:t>
            </a:r>
            <a:r>
              <a:rPr sz="4400" b="1" spc="-254" dirty="0">
                <a:solidFill>
                  <a:srgbClr val="FFFFFF"/>
                </a:solidFill>
                <a:latin typeface="Corbel"/>
                <a:cs typeface="Corbel"/>
              </a:rPr>
              <a:t>DATA</a:t>
            </a:r>
            <a:r>
              <a:rPr sz="4400" b="1" spc="-3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400" b="1" spc="-100" dirty="0">
                <a:solidFill>
                  <a:srgbClr val="FFFFFF"/>
                </a:solidFill>
                <a:latin typeface="Corbel"/>
                <a:cs typeface="Corbel"/>
              </a:rPr>
              <a:t>SET</a:t>
            </a:r>
            <a:endParaRPr sz="4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2189" y="658444"/>
            <a:ext cx="6064885" cy="178053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80365" marR="5080" indent="-342900">
              <a:lnSpc>
                <a:spcPct val="90100"/>
              </a:lnSpc>
              <a:spcBef>
                <a:spcPts val="325"/>
              </a:spcBef>
              <a:buFont typeface="Arial MT"/>
              <a:buChar char="•"/>
              <a:tabLst>
                <a:tab pos="380365" algn="l"/>
              </a:tabLst>
            </a:pPr>
            <a:r>
              <a:rPr sz="1900" dirty="0">
                <a:latin typeface="Calibri Light"/>
                <a:cs typeface="Calibri Light"/>
              </a:rPr>
              <a:t>Each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row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represents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customer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and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each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column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contains </a:t>
            </a:r>
            <a:r>
              <a:rPr sz="1900" dirty="0">
                <a:latin typeface="Calibri Light"/>
                <a:cs typeface="Calibri Light"/>
              </a:rPr>
              <a:t>the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customer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attributes</a:t>
            </a:r>
            <a:r>
              <a:rPr sz="1900" spc="-2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described</a:t>
            </a:r>
            <a:r>
              <a:rPr sz="1900" spc="-3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in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the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column</a:t>
            </a:r>
            <a:r>
              <a:rPr sz="1900" spc="50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metadata.</a:t>
            </a:r>
            <a:endParaRPr sz="1900">
              <a:latin typeface="Calibri Light"/>
              <a:cs typeface="Calibri Light"/>
            </a:endParaRPr>
          </a:p>
          <a:p>
            <a:pPr marL="355600" marR="249554" indent="-342900">
              <a:lnSpc>
                <a:spcPts val="2050"/>
              </a:lnSpc>
              <a:spcBef>
                <a:spcPts val="1310"/>
              </a:spcBef>
              <a:buFont typeface="Arial MT"/>
              <a:buChar char="•"/>
              <a:tabLst>
                <a:tab pos="355600" algn="l"/>
              </a:tabLst>
            </a:pPr>
            <a:r>
              <a:rPr sz="1900" dirty="0">
                <a:latin typeface="Calibri Light"/>
                <a:cs typeface="Calibri Light"/>
              </a:rPr>
              <a:t>The</a:t>
            </a:r>
            <a:r>
              <a:rPr sz="1900" spc="-9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dataset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shows</a:t>
            </a:r>
            <a:r>
              <a:rPr sz="1900" spc="-7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the</a:t>
            </a:r>
            <a:r>
              <a:rPr sz="1900" spc="-8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customer’s</a:t>
            </a:r>
            <a:r>
              <a:rPr sz="1900" spc="-8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account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details</a:t>
            </a:r>
            <a:r>
              <a:rPr sz="1900" spc="-70" dirty="0">
                <a:latin typeface="Calibri Light"/>
                <a:cs typeface="Calibri Light"/>
              </a:rPr>
              <a:t> </a:t>
            </a:r>
            <a:r>
              <a:rPr sz="1900" spc="-20" dirty="0">
                <a:latin typeface="Calibri Light"/>
                <a:cs typeface="Calibri Light"/>
              </a:rPr>
              <a:t>like </a:t>
            </a:r>
            <a:r>
              <a:rPr sz="1900" dirty="0">
                <a:latin typeface="Calibri Light"/>
                <a:cs typeface="Calibri Light"/>
              </a:rPr>
              <a:t>customer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id,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spc="-25" dirty="0">
                <a:latin typeface="Calibri Light"/>
                <a:cs typeface="Calibri Light"/>
              </a:rPr>
              <a:t>gender,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senior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citizen,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partner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and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whether dependent</a:t>
            </a:r>
            <a:r>
              <a:rPr sz="1900" spc="-2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on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someone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or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spc="-20" dirty="0">
                <a:latin typeface="Calibri Light"/>
                <a:cs typeface="Calibri Light"/>
              </a:rPr>
              <a:t>not.</a:t>
            </a:r>
            <a:endParaRPr sz="19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3680840"/>
            <a:ext cx="4674235" cy="29152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25"/>
              </a:spcBef>
              <a:buFont typeface="Arial MT"/>
              <a:buChar char="•"/>
              <a:tabLst>
                <a:tab pos="355600" algn="l"/>
              </a:tabLst>
            </a:pPr>
            <a:r>
              <a:rPr sz="1900" dirty="0">
                <a:latin typeface="Calibri Light"/>
                <a:cs typeface="Calibri Light"/>
              </a:rPr>
              <a:t>It</a:t>
            </a:r>
            <a:r>
              <a:rPr sz="1900" spc="-6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shows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various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services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that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each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customer </a:t>
            </a:r>
            <a:r>
              <a:rPr sz="1900" dirty="0">
                <a:latin typeface="Calibri Light"/>
                <a:cs typeface="Calibri Light"/>
              </a:rPr>
              <a:t>has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signed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up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like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phone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service,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tenure, </a:t>
            </a:r>
            <a:r>
              <a:rPr sz="1900" dirty="0">
                <a:latin typeface="Calibri Light"/>
                <a:cs typeface="Calibri Light"/>
              </a:rPr>
              <a:t>Multiple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lines,</a:t>
            </a:r>
            <a:r>
              <a:rPr sz="1900" spc="-7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internet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service,</a:t>
            </a:r>
            <a:r>
              <a:rPr sz="1900" spc="-8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online </a:t>
            </a:r>
            <a:r>
              <a:rPr sz="1900" dirty="0">
                <a:latin typeface="Calibri Light"/>
                <a:cs typeface="Calibri Light"/>
              </a:rPr>
              <a:t>security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&amp;</a:t>
            </a:r>
            <a:r>
              <a:rPr sz="1900" spc="-6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backup,</a:t>
            </a:r>
            <a:r>
              <a:rPr sz="1900" spc="-4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device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protection, </a:t>
            </a:r>
            <a:r>
              <a:rPr sz="1900" dirty="0">
                <a:latin typeface="Calibri Light"/>
                <a:cs typeface="Calibri Light"/>
              </a:rPr>
              <a:t>streaming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TV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&amp;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movies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and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tech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support.</a:t>
            </a:r>
            <a:endParaRPr sz="1900">
              <a:latin typeface="Calibri Light"/>
              <a:cs typeface="Calibri Light"/>
            </a:endParaRPr>
          </a:p>
          <a:p>
            <a:pPr marL="353060" marR="95250" indent="-340360" algn="just">
              <a:lnSpc>
                <a:spcPct val="90000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sz="1900" dirty="0">
                <a:latin typeface="Calibri Light"/>
                <a:cs typeface="Calibri Light"/>
              </a:rPr>
              <a:t>It</a:t>
            </a:r>
            <a:r>
              <a:rPr sz="1900" spc="-8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also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shows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customer</a:t>
            </a:r>
            <a:r>
              <a:rPr sz="1900" spc="-6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account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information 	</a:t>
            </a:r>
            <a:r>
              <a:rPr sz="1900" dirty="0">
                <a:latin typeface="Calibri Light"/>
                <a:cs typeface="Calibri Light"/>
              </a:rPr>
              <a:t>like</a:t>
            </a:r>
            <a:r>
              <a:rPr sz="1900" spc="-6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contract,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payment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method,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paperless 	</a:t>
            </a:r>
            <a:r>
              <a:rPr sz="1900" dirty="0">
                <a:latin typeface="Calibri Light"/>
                <a:cs typeface="Calibri Light"/>
              </a:rPr>
              <a:t>billing,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monthly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charges</a:t>
            </a:r>
            <a:r>
              <a:rPr sz="1900" spc="-65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and</a:t>
            </a:r>
            <a:r>
              <a:rPr sz="1900" spc="-6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total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charges.</a:t>
            </a:r>
            <a:endParaRPr sz="1900">
              <a:latin typeface="Calibri Light"/>
              <a:cs typeface="Calibri Light"/>
            </a:endParaRPr>
          </a:p>
          <a:p>
            <a:pPr marL="355600" marR="522605" indent="-342900">
              <a:lnSpc>
                <a:spcPts val="2050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1900" dirty="0">
                <a:latin typeface="Calibri Light"/>
                <a:cs typeface="Calibri Light"/>
              </a:rPr>
              <a:t>Customer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who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left</a:t>
            </a:r>
            <a:r>
              <a:rPr sz="1900" spc="-4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this</a:t>
            </a:r>
            <a:r>
              <a:rPr sz="1900" spc="-5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column</a:t>
            </a:r>
            <a:r>
              <a:rPr sz="1900" spc="-30" dirty="0">
                <a:latin typeface="Calibri Light"/>
                <a:cs typeface="Calibri Light"/>
              </a:rPr>
              <a:t> </a:t>
            </a:r>
            <a:r>
              <a:rPr sz="1900" dirty="0">
                <a:latin typeface="Calibri Light"/>
                <a:cs typeface="Calibri Light"/>
              </a:rPr>
              <a:t>is</a:t>
            </a:r>
            <a:r>
              <a:rPr sz="1900" spc="-55" dirty="0">
                <a:latin typeface="Calibri Light"/>
                <a:cs typeface="Calibri Light"/>
              </a:rPr>
              <a:t> </a:t>
            </a:r>
            <a:r>
              <a:rPr sz="1900" spc="-10" dirty="0">
                <a:latin typeface="Calibri Light"/>
                <a:cs typeface="Calibri Light"/>
              </a:rPr>
              <a:t>called Churn.</a:t>
            </a:r>
            <a:endParaRPr sz="1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891" y="0"/>
            <a:ext cx="4776470" cy="6858000"/>
          </a:xfrm>
          <a:custGeom>
            <a:avLst/>
            <a:gdLst/>
            <a:ahLst/>
            <a:cxnLst/>
            <a:rect l="l" t="t" r="r" b="b"/>
            <a:pathLst>
              <a:path w="4776470" h="6858000">
                <a:moveTo>
                  <a:pt x="4776216" y="0"/>
                </a:moveTo>
                <a:lnTo>
                  <a:pt x="0" y="0"/>
                </a:lnTo>
                <a:lnTo>
                  <a:pt x="0" y="6858000"/>
                </a:lnTo>
                <a:lnTo>
                  <a:pt x="4776216" y="6858000"/>
                </a:lnTo>
                <a:lnTo>
                  <a:pt x="4776216" y="0"/>
                </a:lnTo>
                <a:close/>
              </a:path>
            </a:pathLst>
          </a:custGeom>
          <a:solidFill>
            <a:srgbClr val="944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080" y="-60248"/>
            <a:ext cx="342963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130" dirty="0"/>
              <a:t>INSIGHTSTO</a:t>
            </a:r>
            <a:r>
              <a:rPr spc="-229" dirty="0"/>
              <a:t> </a:t>
            </a:r>
            <a:r>
              <a:rPr spc="-25" dirty="0"/>
              <a:t>BE </a:t>
            </a:r>
            <a:r>
              <a:rPr spc="-10" dirty="0"/>
              <a:t>FOUND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6080" y="1072083"/>
            <a:ext cx="4703445" cy="50825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441325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are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number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male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female customers</a:t>
            </a:r>
            <a:r>
              <a:rPr sz="20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entire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customer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profile?</a:t>
            </a:r>
            <a:endParaRPr sz="2000">
              <a:latin typeface="Calibri Light"/>
              <a:cs typeface="Calibri Light"/>
            </a:endParaRPr>
          </a:p>
          <a:p>
            <a:pPr marL="241300" marR="215900" indent="-228600">
              <a:lnSpc>
                <a:spcPts val="21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number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senior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citizens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&amp;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non-senior</a:t>
            </a:r>
            <a:r>
              <a:rPr sz="200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citizens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entire</a:t>
            </a:r>
            <a:r>
              <a:rPr sz="20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customer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profile?</a:t>
            </a:r>
            <a:endParaRPr sz="2000">
              <a:latin typeface="Calibri Light"/>
              <a:cs typeface="Calibri Light"/>
            </a:endParaRPr>
          </a:p>
          <a:p>
            <a:pPr marL="241300" marR="170815" indent="-228600">
              <a:lnSpc>
                <a:spcPts val="216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are</a:t>
            </a:r>
            <a:r>
              <a:rPr sz="200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monthly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charges</a:t>
            </a:r>
            <a:r>
              <a:rPr sz="20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charges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for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entire</a:t>
            </a:r>
            <a:r>
              <a:rPr sz="20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customer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churner profile?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are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percentages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endParaRPr sz="2000">
              <a:latin typeface="Calibri Light"/>
              <a:cs typeface="Calibri Ligh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retain</a:t>
            </a:r>
            <a:r>
              <a:rPr sz="2000" spc="-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customers?</a:t>
            </a:r>
            <a:endParaRPr sz="2000">
              <a:latin typeface="Calibri Light"/>
              <a:cs typeface="Calibri Light"/>
            </a:endParaRPr>
          </a:p>
          <a:p>
            <a:pPr marL="239395" marR="401955" indent="-226695" algn="just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are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demographic-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wise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gender-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by- 	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tenure</a:t>
            </a:r>
            <a:r>
              <a:rPr sz="20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bins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for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entire</a:t>
            </a:r>
            <a:r>
              <a:rPr sz="20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customer</a:t>
            </a:r>
            <a:r>
              <a:rPr sz="20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 	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profile?</a:t>
            </a:r>
            <a:endParaRPr sz="2000">
              <a:latin typeface="Calibri Light"/>
              <a:cs typeface="Calibri Light"/>
            </a:endParaRPr>
          </a:p>
          <a:p>
            <a:pPr marL="239395" indent="-226695" algn="just">
              <a:lnSpc>
                <a:spcPts val="2280"/>
              </a:lnSpc>
              <a:spcBef>
                <a:spcPts val="735"/>
              </a:spcBef>
              <a:buFont typeface="Arial MT"/>
              <a:buChar char="•"/>
              <a:tabLst>
                <a:tab pos="239395" algn="l"/>
              </a:tabLst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gender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tenure</a:t>
            </a:r>
            <a:endParaRPr sz="2000">
              <a:latin typeface="Calibri Light"/>
              <a:cs typeface="Calibri Light"/>
            </a:endParaRPr>
          </a:p>
          <a:p>
            <a:pPr marL="241300" algn="just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connection</a:t>
            </a:r>
            <a:r>
              <a:rPr sz="2000" spc="-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without</a:t>
            </a:r>
            <a:r>
              <a:rPr sz="200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partner?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853555"/>
            <a:chOff x="0" y="0"/>
            <a:chExt cx="12192000" cy="685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07891" cy="6853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4107" y="0"/>
              <a:ext cx="3707892" cy="6853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887468" y="3665220"/>
              <a:ext cx="1905" cy="2188845"/>
            </a:xfrm>
            <a:custGeom>
              <a:avLst/>
              <a:gdLst/>
              <a:ahLst/>
              <a:cxnLst/>
              <a:rect l="l" t="t" r="r" b="b"/>
              <a:pathLst>
                <a:path w="1904" h="2188845">
                  <a:moveTo>
                    <a:pt x="0" y="2188464"/>
                  </a:moveTo>
                  <a:lnTo>
                    <a:pt x="1524" y="0"/>
                  </a:lnTo>
                </a:path>
              </a:pathLst>
            </a:custGeom>
            <a:ln w="76200">
              <a:solidFill>
                <a:srgbClr val="1E73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0" y="1014983"/>
              <a:ext cx="6096000" cy="5843270"/>
            </a:xfrm>
            <a:custGeom>
              <a:avLst/>
              <a:gdLst/>
              <a:ahLst/>
              <a:cxnLst/>
              <a:rect l="l" t="t" r="r" b="b"/>
              <a:pathLst>
                <a:path w="6096000" h="5843270">
                  <a:moveTo>
                    <a:pt x="6096000" y="0"/>
                  </a:moveTo>
                  <a:lnTo>
                    <a:pt x="0" y="0"/>
                  </a:lnTo>
                  <a:lnTo>
                    <a:pt x="0" y="5843016"/>
                  </a:lnTo>
                  <a:lnTo>
                    <a:pt x="6096000" y="5843016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0E3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58509" y="1737562"/>
            <a:ext cx="5600700" cy="4351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 Light"/>
                <a:cs typeface="Calibri Light"/>
              </a:rPr>
              <a:t>male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female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Calibri Light"/>
                <a:cs typeface="Calibri Light"/>
              </a:rPr>
              <a:t>contract</a:t>
            </a:r>
            <a:endParaRPr sz="2000">
              <a:latin typeface="Calibri Light"/>
              <a:cs typeface="Calibri Light"/>
            </a:endParaRPr>
          </a:p>
          <a:p>
            <a:pPr marL="240665">
              <a:lnSpc>
                <a:spcPct val="100000"/>
              </a:lnSpc>
              <a:spcBef>
                <a:spcPts val="245"/>
              </a:spcBef>
            </a:pP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customer</a:t>
            </a:r>
            <a:r>
              <a:rPr sz="2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profile?</a:t>
            </a:r>
            <a:endParaRPr sz="2000">
              <a:latin typeface="Calibri Light"/>
              <a:cs typeface="Calibri Light"/>
            </a:endParaRPr>
          </a:p>
          <a:p>
            <a:pPr marL="240665" marR="45085" indent="-22860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senior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 Light"/>
                <a:cs typeface="Calibri Light"/>
              </a:rPr>
              <a:t>non-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senior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citizens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 Light"/>
                <a:cs typeface="Calibri Light"/>
              </a:rPr>
              <a:t>for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entire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profiles?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gender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distribution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how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gender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related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churn?</a:t>
            </a:r>
            <a:endParaRPr sz="2000">
              <a:latin typeface="Calibri Light"/>
              <a:cs typeface="Calibri Light"/>
            </a:endParaRPr>
          </a:p>
          <a:p>
            <a:pPr marL="240665" marR="765810" indent="-22860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contracts</a:t>
            </a:r>
            <a:r>
              <a:rPr sz="2000" spc="-2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gender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Calibri Light"/>
                <a:cs typeface="Calibri Light"/>
              </a:rPr>
              <a:t>entire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profiles?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distribution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contract</a:t>
            </a:r>
            <a:r>
              <a:rPr sz="2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monthly</a:t>
            </a:r>
            <a:r>
              <a:rPr sz="2000" spc="-2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charges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endParaRPr sz="2000">
              <a:latin typeface="Calibri Light"/>
              <a:cs typeface="Calibri Light"/>
            </a:endParaRPr>
          </a:p>
          <a:p>
            <a:pPr marL="240665">
              <a:lnSpc>
                <a:spcPct val="100000"/>
              </a:lnSpc>
              <a:spcBef>
                <a:spcPts val="240"/>
              </a:spcBef>
            </a:pPr>
            <a:r>
              <a:rPr sz="2000" spc="-145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charges?</a:t>
            </a:r>
            <a:endParaRPr sz="2000">
              <a:latin typeface="Calibri Light"/>
              <a:cs typeface="Calibri Light"/>
            </a:endParaRPr>
          </a:p>
          <a:p>
            <a:pPr marL="240665" marR="152400" indent="-228600">
              <a:lnSpc>
                <a:spcPct val="11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distribution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 Light"/>
                <a:cs typeface="Calibri Light"/>
              </a:rPr>
              <a:t>tenure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bins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monthly</a:t>
            </a:r>
            <a:r>
              <a:rPr sz="200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charges</a:t>
            </a:r>
            <a:r>
              <a:rPr sz="2000" spc="-2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2000" spc="-145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charges?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0"/>
            <a:ext cx="6096000" cy="1280160"/>
          </a:xfrm>
          <a:custGeom>
            <a:avLst/>
            <a:gdLst/>
            <a:ahLst/>
            <a:cxnLst/>
            <a:rect l="l" t="t" r="r" b="b"/>
            <a:pathLst>
              <a:path w="6096000" h="1280160">
                <a:moveTo>
                  <a:pt x="6096000" y="0"/>
                </a:moveTo>
                <a:lnTo>
                  <a:pt x="0" y="0"/>
                </a:lnTo>
                <a:lnTo>
                  <a:pt x="0" y="1280160"/>
                </a:lnTo>
                <a:lnTo>
                  <a:pt x="6096000" y="1280160"/>
                </a:lnTo>
                <a:lnTo>
                  <a:pt x="6096000" y="0"/>
                </a:lnTo>
                <a:close/>
              </a:path>
            </a:pathLst>
          </a:custGeom>
          <a:solidFill>
            <a:srgbClr val="0E3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INSIGHTSTO</a:t>
            </a:r>
            <a:r>
              <a:rPr spc="-254" dirty="0"/>
              <a:t> </a:t>
            </a:r>
            <a:r>
              <a:rPr spc="-95" dirty="0"/>
              <a:t>BE</a:t>
            </a:r>
            <a:r>
              <a:rPr spc="-245" dirty="0"/>
              <a:t> </a:t>
            </a:r>
            <a:r>
              <a:rPr spc="-75" dirty="0"/>
              <a:t>FOUND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4632" y="0"/>
            <a:ext cx="7897495" cy="6858000"/>
          </a:xfrm>
          <a:custGeom>
            <a:avLst/>
            <a:gdLst/>
            <a:ahLst/>
            <a:cxnLst/>
            <a:rect l="l" t="t" r="r" b="b"/>
            <a:pathLst>
              <a:path w="7897495" h="6858000">
                <a:moveTo>
                  <a:pt x="7897367" y="0"/>
                </a:moveTo>
                <a:lnTo>
                  <a:pt x="0" y="0"/>
                </a:lnTo>
                <a:lnTo>
                  <a:pt x="0" y="6858000"/>
                </a:lnTo>
                <a:lnTo>
                  <a:pt x="7897367" y="6858000"/>
                </a:lnTo>
                <a:lnTo>
                  <a:pt x="7897367" y="0"/>
                </a:lnTo>
                <a:close/>
              </a:path>
            </a:pathLst>
          </a:custGeom>
          <a:solidFill>
            <a:srgbClr val="0E3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7521" y="1559813"/>
            <a:ext cx="7340600" cy="38169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lr>
                <a:srgbClr val="FFFFFF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department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partner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in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churner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 Light"/>
                <a:cs typeface="Calibri Light"/>
              </a:rPr>
              <a:t>profile.?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chance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based</a:t>
            </a:r>
            <a:r>
              <a:rPr sz="2000" spc="-2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payment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internet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services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gender?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Calibri Light"/>
                <a:cs typeface="Calibri Light"/>
              </a:rPr>
              <a:t>who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deposit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online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security?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 Light"/>
                <a:cs typeface="Calibri Light"/>
              </a:rPr>
              <a:t>multiple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 Light"/>
                <a:cs typeface="Calibri Light"/>
              </a:rPr>
              <a:t>lines</a:t>
            </a:r>
            <a:r>
              <a:rPr sz="2000" spc="-2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 Light"/>
                <a:cs typeface="Calibri Light"/>
              </a:rPr>
              <a:t>connected</a:t>
            </a:r>
            <a:r>
              <a:rPr sz="2000" spc="-2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gender?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chance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based</a:t>
            </a:r>
            <a:r>
              <a:rPr sz="2000" spc="-3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bil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 Light"/>
                <a:cs typeface="Calibri Light"/>
              </a:rPr>
              <a:t>delivery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 Light"/>
                <a:cs typeface="Calibri Light"/>
              </a:rPr>
              <a:t>percentage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 Light"/>
                <a:cs typeface="Calibri Light"/>
              </a:rPr>
              <a:t>technical</a:t>
            </a:r>
            <a:r>
              <a:rPr sz="2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support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2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gender?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chance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based</a:t>
            </a:r>
            <a:r>
              <a:rPr sz="2000" spc="-2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 Light"/>
                <a:cs typeface="Calibri Light"/>
              </a:rPr>
              <a:t>dependents?</a:t>
            </a:r>
            <a:endParaRPr sz="2000">
              <a:latin typeface="Calibri Light"/>
              <a:cs typeface="Calibri Light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What</a:t>
            </a:r>
            <a:r>
              <a:rPr sz="2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000" spc="-2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chance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2000" spc="-2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 Light"/>
                <a:cs typeface="Calibri Light"/>
              </a:rPr>
              <a:t>based</a:t>
            </a:r>
            <a:r>
              <a:rPr sz="2000" spc="-2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sz="2000" spc="-2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 Light"/>
                <a:cs typeface="Calibri Light"/>
              </a:rPr>
              <a:t>device</a:t>
            </a:r>
            <a:r>
              <a:rPr sz="2000" spc="-2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 Light"/>
                <a:cs typeface="Calibri Light"/>
              </a:rPr>
              <a:t>protection?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4307205" cy="6858000"/>
            <a:chOff x="0" y="0"/>
            <a:chExt cx="430720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8008"/>
              <a:ext cx="4306823" cy="52699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4295140" cy="1588135"/>
            </a:xfrm>
            <a:custGeom>
              <a:avLst/>
              <a:gdLst/>
              <a:ahLst/>
              <a:cxnLst/>
              <a:rect l="l" t="t" r="r" b="b"/>
              <a:pathLst>
                <a:path w="4295140" h="1588135">
                  <a:moveTo>
                    <a:pt x="4294632" y="0"/>
                  </a:moveTo>
                  <a:lnTo>
                    <a:pt x="0" y="0"/>
                  </a:lnTo>
                  <a:lnTo>
                    <a:pt x="0" y="1588008"/>
                  </a:lnTo>
                  <a:lnTo>
                    <a:pt x="4294632" y="1588008"/>
                  </a:lnTo>
                  <a:lnTo>
                    <a:pt x="4294632" y="0"/>
                  </a:lnTo>
                  <a:close/>
                </a:path>
              </a:pathLst>
            </a:custGeom>
            <a:solidFill>
              <a:srgbClr val="0E3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7657" y="139954"/>
            <a:ext cx="343217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130" dirty="0"/>
              <a:t>INSIGHTSTO</a:t>
            </a:r>
            <a:r>
              <a:rPr spc="-215" dirty="0"/>
              <a:t> </a:t>
            </a:r>
            <a:r>
              <a:rPr spc="-25" dirty="0"/>
              <a:t>BE </a:t>
            </a:r>
            <a:r>
              <a:rPr spc="-10" dirty="0"/>
              <a:t>FOUND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745990" cy="3429000"/>
          </a:xfrm>
          <a:custGeom>
            <a:avLst/>
            <a:gdLst/>
            <a:ahLst/>
            <a:cxnLst/>
            <a:rect l="l" t="t" r="r" b="b"/>
            <a:pathLst>
              <a:path w="4745990" h="3429000">
                <a:moveTo>
                  <a:pt x="4745736" y="0"/>
                </a:moveTo>
                <a:lnTo>
                  <a:pt x="0" y="0"/>
                </a:lnTo>
                <a:lnTo>
                  <a:pt x="0" y="3429000"/>
                </a:lnTo>
                <a:lnTo>
                  <a:pt x="4745736" y="3429000"/>
                </a:lnTo>
                <a:lnTo>
                  <a:pt x="4745736" y="0"/>
                </a:lnTo>
                <a:close/>
              </a:path>
            </a:pathLst>
          </a:custGeom>
          <a:solidFill>
            <a:srgbClr val="0E3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5500" y="397510"/>
            <a:ext cx="2508250" cy="2280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575"/>
              </a:spcBef>
            </a:pPr>
            <a:r>
              <a:rPr sz="4000" b="1" spc="-55" dirty="0">
                <a:solidFill>
                  <a:srgbClr val="FFFFFF"/>
                </a:solidFill>
                <a:latin typeface="Corbel"/>
                <a:cs typeface="Corbel"/>
              </a:rPr>
              <a:t>STEPS</a:t>
            </a:r>
            <a:r>
              <a:rPr sz="4000" b="1" spc="-1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FOR 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CLEANING </a:t>
            </a:r>
            <a:r>
              <a:rPr sz="4000" b="1" spc="-225" dirty="0">
                <a:solidFill>
                  <a:srgbClr val="FFFFFF"/>
                </a:solidFill>
                <a:latin typeface="Corbel"/>
                <a:cs typeface="Corbel"/>
              </a:rPr>
              <a:t>DATA</a:t>
            </a:r>
            <a:r>
              <a:rPr sz="4000" b="1" spc="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AND EDA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6175" y="-90427"/>
            <a:ext cx="7145020" cy="691007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Import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from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Excel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into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Power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BI.</a:t>
            </a:r>
            <a:endParaRPr sz="2000">
              <a:latin typeface="Calibri Light"/>
              <a:cs typeface="Calibri Light"/>
            </a:endParaRPr>
          </a:p>
          <a:p>
            <a:pPr marL="355600" marR="12065" indent="-342900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There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null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values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monthly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charges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column,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replace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them </a:t>
            </a:r>
            <a:r>
              <a:rPr sz="2000" dirty="0">
                <a:latin typeface="Calibri Light"/>
                <a:cs typeface="Calibri Light"/>
              </a:rPr>
              <a:t>with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0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values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using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replace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options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Power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BI.</a:t>
            </a:r>
            <a:endParaRPr sz="20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total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charge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replace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null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value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with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zero.</a:t>
            </a:r>
            <a:endParaRPr sz="2000">
              <a:latin typeface="Calibri Light"/>
              <a:cs typeface="Calibri Light"/>
            </a:endParaRPr>
          </a:p>
          <a:p>
            <a:pPr marL="354965" indent="-342265">
              <a:lnSpc>
                <a:spcPts val="228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Change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value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type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decimal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fixed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decimal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number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format</a:t>
            </a:r>
            <a:endParaRPr sz="2000">
              <a:latin typeface="Calibri Light"/>
              <a:cs typeface="Calibri Light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monthly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&amp;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total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charges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column.</a:t>
            </a:r>
            <a:endParaRPr sz="2000">
              <a:latin typeface="Calibri Light"/>
              <a:cs typeface="Calibri Light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Using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derived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metrics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create</a:t>
            </a:r>
            <a:r>
              <a:rPr sz="2000" spc="-7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tenure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bins.</a:t>
            </a:r>
            <a:endParaRPr sz="200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Add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1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conditional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option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Power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BI.</a:t>
            </a:r>
            <a:r>
              <a:rPr sz="2000" spc="-1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Then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name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this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as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tenure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bins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add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clause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like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If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name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tenure Operator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greater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or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equal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0" dirty="0">
                <a:latin typeface="Calibri Light"/>
                <a:cs typeface="Calibri Light"/>
              </a:rPr>
              <a:t> Value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61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Output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61-</a:t>
            </a:r>
            <a:r>
              <a:rPr sz="2000" spc="-20" dirty="0">
                <a:latin typeface="Calibri Light"/>
                <a:cs typeface="Calibri Light"/>
              </a:rPr>
              <a:t>100.</a:t>
            </a:r>
            <a:endParaRPr sz="2000">
              <a:latin typeface="Calibri Light"/>
              <a:cs typeface="Calibri Light"/>
            </a:endParaRPr>
          </a:p>
          <a:p>
            <a:pPr marL="355600" marR="554355" indent="-342900">
              <a:lnSpc>
                <a:spcPts val="2160"/>
              </a:lnSpc>
              <a:spcBef>
                <a:spcPts val="100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Else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if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name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tenure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greater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or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equal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Value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41 </a:t>
            </a:r>
            <a:r>
              <a:rPr sz="2000" dirty="0">
                <a:latin typeface="Calibri Light"/>
                <a:cs typeface="Calibri Light"/>
              </a:rPr>
              <a:t>Output 41-</a:t>
            </a:r>
            <a:r>
              <a:rPr sz="2000" spc="-25" dirty="0">
                <a:latin typeface="Calibri Light"/>
                <a:cs typeface="Calibri Light"/>
              </a:rPr>
              <a:t>60.</a:t>
            </a:r>
            <a:endParaRPr sz="2000">
              <a:latin typeface="Calibri Light"/>
              <a:cs typeface="Calibri Light"/>
            </a:endParaRPr>
          </a:p>
          <a:p>
            <a:pPr marL="355600" marR="554355" indent="-342900">
              <a:lnSpc>
                <a:spcPts val="2160"/>
              </a:lnSpc>
              <a:spcBef>
                <a:spcPts val="994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Else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if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name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tenure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greater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or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equal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Value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25" dirty="0">
                <a:latin typeface="Calibri Light"/>
                <a:cs typeface="Calibri Light"/>
              </a:rPr>
              <a:t>21 </a:t>
            </a:r>
            <a:r>
              <a:rPr sz="2000" dirty="0">
                <a:latin typeface="Calibri Light"/>
                <a:cs typeface="Calibri Light"/>
              </a:rPr>
              <a:t>Output 21-</a:t>
            </a:r>
            <a:r>
              <a:rPr sz="2000" spc="-25" dirty="0">
                <a:latin typeface="Calibri Light"/>
                <a:cs typeface="Calibri Light"/>
              </a:rPr>
              <a:t>40.</a:t>
            </a:r>
            <a:endParaRPr sz="2000">
              <a:latin typeface="Calibri Light"/>
              <a:cs typeface="Calibri Light"/>
            </a:endParaRPr>
          </a:p>
          <a:p>
            <a:pPr marL="355600" marR="683260" indent="-342900">
              <a:lnSpc>
                <a:spcPts val="216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 Light"/>
                <a:cs typeface="Calibri Light"/>
              </a:rPr>
              <a:t>Else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if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name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tenure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greater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than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or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equal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to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Value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spc="-50" dirty="0">
                <a:latin typeface="Calibri Light"/>
                <a:cs typeface="Calibri Light"/>
              </a:rPr>
              <a:t>0 </a:t>
            </a:r>
            <a:r>
              <a:rPr sz="2000" dirty="0">
                <a:latin typeface="Calibri Light"/>
                <a:cs typeface="Calibri Light"/>
              </a:rPr>
              <a:t>Output</a:t>
            </a:r>
            <a:r>
              <a:rPr sz="2000" spc="1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0-</a:t>
            </a:r>
            <a:r>
              <a:rPr sz="2000" spc="-25" dirty="0">
                <a:latin typeface="Calibri Light"/>
                <a:cs typeface="Calibri Light"/>
              </a:rPr>
              <a:t>20.</a:t>
            </a:r>
            <a:endParaRPr sz="2000">
              <a:latin typeface="Calibri Light"/>
              <a:cs typeface="Calibri Light"/>
            </a:endParaRPr>
          </a:p>
          <a:p>
            <a:pPr marL="355600" marR="243840" indent="-342900">
              <a:lnSpc>
                <a:spcPts val="2160"/>
              </a:lnSpc>
              <a:spcBef>
                <a:spcPts val="994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latin typeface="Calibri Light"/>
                <a:cs typeface="Calibri Light"/>
              </a:rPr>
              <a:t>Duplicate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data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of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telco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customer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churn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rename</a:t>
            </a:r>
            <a:r>
              <a:rPr sz="2000" spc="-6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data </a:t>
            </a:r>
            <a:r>
              <a:rPr sz="2000" dirty="0">
                <a:latin typeface="Calibri Light"/>
                <a:cs typeface="Calibri Light"/>
              </a:rPr>
              <a:t>as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Churn.</a:t>
            </a:r>
            <a:endParaRPr sz="2000">
              <a:latin typeface="Calibri Light"/>
              <a:cs typeface="Calibri Light"/>
            </a:endParaRPr>
          </a:p>
          <a:p>
            <a:pPr marL="354965" indent="-342265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latin typeface="Calibri Light"/>
                <a:cs typeface="Calibri Light"/>
              </a:rPr>
              <a:t>Filter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“churn”</a:t>
            </a:r>
            <a:r>
              <a:rPr sz="2000" spc="-7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column</a:t>
            </a:r>
            <a:r>
              <a:rPr sz="2000" spc="-5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and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then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keep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spc="-30" dirty="0">
                <a:latin typeface="Calibri Light"/>
                <a:cs typeface="Calibri Light"/>
              </a:rPr>
              <a:t>Yes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only.</a:t>
            </a:r>
            <a:r>
              <a:rPr sz="2000" spc="-6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So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we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get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only</a:t>
            </a:r>
            <a:endParaRPr sz="2000">
              <a:latin typeface="Calibri Light"/>
              <a:cs typeface="Calibri Light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Calibri Light"/>
                <a:cs typeface="Calibri Light"/>
              </a:rPr>
              <a:t>the</a:t>
            </a:r>
            <a:r>
              <a:rPr sz="2000" spc="-2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churn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dataset.</a:t>
            </a:r>
            <a:endParaRPr sz="2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745990" cy="3429000"/>
          </a:xfrm>
          <a:custGeom>
            <a:avLst/>
            <a:gdLst/>
            <a:ahLst/>
            <a:cxnLst/>
            <a:rect l="l" t="t" r="r" b="b"/>
            <a:pathLst>
              <a:path w="4745990" h="3429000">
                <a:moveTo>
                  <a:pt x="4745736" y="0"/>
                </a:moveTo>
                <a:lnTo>
                  <a:pt x="0" y="0"/>
                </a:lnTo>
                <a:lnTo>
                  <a:pt x="0" y="3429000"/>
                </a:lnTo>
                <a:lnTo>
                  <a:pt x="4745736" y="3429000"/>
                </a:lnTo>
                <a:lnTo>
                  <a:pt x="4745736" y="0"/>
                </a:lnTo>
                <a:close/>
              </a:path>
            </a:pathLst>
          </a:custGeom>
          <a:solidFill>
            <a:srgbClr val="0E3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5500" y="261873"/>
            <a:ext cx="2463800" cy="2280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VISUAL 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165"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4000" b="1" spc="-695" dirty="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sz="4000" b="1" spc="-160" dirty="0">
                <a:solidFill>
                  <a:srgbClr val="FFFFFF"/>
                </a:solidFill>
                <a:latin typeface="Corbel"/>
                <a:cs typeface="Corbel"/>
              </a:rPr>
              <a:t>YT</a:t>
            </a:r>
            <a:r>
              <a:rPr sz="4000" b="1" spc="-155" dirty="0">
                <a:solidFill>
                  <a:srgbClr val="FFFFFF"/>
                </a:solidFill>
                <a:latin typeface="Corbel"/>
                <a:cs typeface="Corbel"/>
              </a:rPr>
              <a:t>IC</a:t>
            </a:r>
            <a:r>
              <a:rPr sz="4000" b="1" spc="-10" dirty="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sz="4000" b="1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orbel"/>
                <a:cs typeface="Corbel"/>
              </a:rPr>
              <a:t>AND </a:t>
            </a:r>
            <a:r>
              <a:rPr sz="4000" b="1" spc="-20" dirty="0">
                <a:solidFill>
                  <a:srgbClr val="FFFFFF"/>
                </a:solidFill>
                <a:latin typeface="Corbel"/>
                <a:cs typeface="Corbel"/>
              </a:rPr>
              <a:t>FINDINGS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34925" indent="-3429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Here</a:t>
            </a:r>
            <a:r>
              <a:rPr spc="-60" dirty="0"/>
              <a:t> </a:t>
            </a:r>
            <a:r>
              <a:rPr dirty="0"/>
              <a:t>we</a:t>
            </a:r>
            <a:r>
              <a:rPr spc="-35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see</a:t>
            </a:r>
            <a:r>
              <a:rPr spc="-4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entire</a:t>
            </a:r>
            <a:r>
              <a:rPr spc="-60" dirty="0"/>
              <a:t> </a:t>
            </a:r>
            <a:r>
              <a:rPr dirty="0"/>
              <a:t>telecom</a:t>
            </a:r>
            <a:r>
              <a:rPr spc="-50" dirty="0"/>
              <a:t> </a:t>
            </a:r>
            <a:r>
              <a:rPr spc="-10" dirty="0"/>
              <a:t>customers</a:t>
            </a:r>
            <a:r>
              <a:rPr spc="-75" dirty="0"/>
              <a:t> </a:t>
            </a:r>
            <a:r>
              <a:rPr dirty="0"/>
              <a:t>profile</a:t>
            </a:r>
            <a:r>
              <a:rPr spc="-6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10" dirty="0"/>
              <a:t>males,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females</a:t>
            </a:r>
            <a:r>
              <a:rPr spc="-70" dirty="0"/>
              <a:t> </a:t>
            </a:r>
            <a:r>
              <a:rPr dirty="0"/>
              <a:t>profile,</a:t>
            </a:r>
            <a:r>
              <a:rPr spc="-60" dirty="0"/>
              <a:t> </a:t>
            </a:r>
            <a:r>
              <a:rPr dirty="0"/>
              <a:t>monthly</a:t>
            </a:r>
            <a:r>
              <a:rPr spc="-35" dirty="0"/>
              <a:t> </a:t>
            </a:r>
            <a:r>
              <a:rPr dirty="0"/>
              <a:t>charges</a:t>
            </a:r>
            <a:r>
              <a:rPr spc="-70" dirty="0"/>
              <a:t> </a:t>
            </a:r>
            <a:r>
              <a:rPr spc="-10" dirty="0"/>
              <a:t>(average)</a:t>
            </a:r>
            <a:r>
              <a:rPr spc="-6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dirty="0"/>
              <a:t>total</a:t>
            </a:r>
            <a:r>
              <a:rPr spc="-35" dirty="0"/>
              <a:t> </a:t>
            </a:r>
            <a:r>
              <a:rPr spc="-10" dirty="0"/>
              <a:t>charges (average).</a:t>
            </a:r>
          </a:p>
          <a:p>
            <a:pPr marL="354965" indent="-342265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entire</a:t>
            </a:r>
            <a:r>
              <a:rPr spc="-65" dirty="0"/>
              <a:t> </a:t>
            </a:r>
            <a:r>
              <a:rPr dirty="0"/>
              <a:t>telecom</a:t>
            </a:r>
            <a:r>
              <a:rPr spc="-40" dirty="0"/>
              <a:t> </a:t>
            </a:r>
            <a:r>
              <a:rPr dirty="0"/>
              <a:t>customer</a:t>
            </a:r>
            <a:r>
              <a:rPr spc="-55" dirty="0"/>
              <a:t> </a:t>
            </a:r>
            <a:r>
              <a:rPr dirty="0"/>
              <a:t>profile</a:t>
            </a:r>
            <a:r>
              <a:rPr spc="-80" dirty="0"/>
              <a:t> </a:t>
            </a:r>
            <a:r>
              <a:rPr dirty="0"/>
              <a:t>about</a:t>
            </a:r>
            <a:r>
              <a:rPr spc="-50" dirty="0"/>
              <a:t> </a:t>
            </a:r>
            <a:r>
              <a:rPr dirty="0"/>
              <a:t>7043</a:t>
            </a:r>
            <a:r>
              <a:rPr spc="-55" dirty="0"/>
              <a:t> </a:t>
            </a:r>
            <a:r>
              <a:rPr spc="-10" dirty="0"/>
              <a:t>customers</a:t>
            </a:r>
          </a:p>
          <a:p>
            <a:pPr marL="355600">
              <a:lnSpc>
                <a:spcPts val="2280"/>
              </a:lnSpc>
            </a:pPr>
            <a:r>
              <a:rPr dirty="0"/>
              <a:t>are</a:t>
            </a:r>
            <a:r>
              <a:rPr spc="-45" dirty="0"/>
              <a:t> </a:t>
            </a:r>
            <a:r>
              <a:rPr dirty="0"/>
              <a:t>there.</a:t>
            </a:r>
            <a:r>
              <a:rPr spc="-60" dirty="0"/>
              <a:t> </a:t>
            </a:r>
            <a:r>
              <a:rPr dirty="0"/>
              <a:t>Out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1869</a:t>
            </a:r>
            <a:r>
              <a:rPr spc="-40" dirty="0"/>
              <a:t> </a:t>
            </a:r>
            <a:r>
              <a:rPr spc="-10" dirty="0"/>
              <a:t>customers</a:t>
            </a:r>
            <a:r>
              <a:rPr spc="-5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spc="-10" dirty="0"/>
              <a:t>churning.</a:t>
            </a:r>
          </a:p>
          <a:p>
            <a:pPr marL="355600" marR="266065" indent="-3429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entire</a:t>
            </a:r>
            <a:r>
              <a:rPr spc="-60" dirty="0"/>
              <a:t> </a:t>
            </a:r>
            <a:r>
              <a:rPr dirty="0"/>
              <a:t>customer</a:t>
            </a:r>
            <a:r>
              <a:rPr spc="-30" dirty="0"/>
              <a:t> </a:t>
            </a:r>
            <a:r>
              <a:rPr dirty="0"/>
              <a:t>profile</a:t>
            </a:r>
            <a:r>
              <a:rPr spc="-70" dirty="0"/>
              <a:t> </a:t>
            </a:r>
            <a:r>
              <a:rPr dirty="0"/>
              <a:t>about</a:t>
            </a:r>
            <a:r>
              <a:rPr spc="-40" dirty="0"/>
              <a:t> </a:t>
            </a:r>
            <a:r>
              <a:rPr dirty="0"/>
              <a:t>3555</a:t>
            </a:r>
            <a:r>
              <a:rPr spc="-40" dirty="0"/>
              <a:t> </a:t>
            </a:r>
            <a:r>
              <a:rPr dirty="0"/>
              <a:t>male</a:t>
            </a:r>
            <a:r>
              <a:rPr spc="-45" dirty="0"/>
              <a:t> </a:t>
            </a:r>
            <a:r>
              <a:rPr spc="-10" dirty="0"/>
              <a:t>customers</a:t>
            </a:r>
            <a:r>
              <a:rPr spc="-55" dirty="0"/>
              <a:t> </a:t>
            </a:r>
            <a:r>
              <a:rPr spc="-25" dirty="0"/>
              <a:t>are </a:t>
            </a:r>
            <a:r>
              <a:rPr dirty="0"/>
              <a:t>there.</a:t>
            </a:r>
            <a:r>
              <a:rPr spc="-60" dirty="0"/>
              <a:t> </a:t>
            </a:r>
            <a:r>
              <a:rPr dirty="0"/>
              <a:t>Out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that,</a:t>
            </a:r>
            <a:r>
              <a:rPr spc="-35" dirty="0"/>
              <a:t> </a:t>
            </a:r>
            <a:r>
              <a:rPr dirty="0"/>
              <a:t>930</a:t>
            </a:r>
            <a:r>
              <a:rPr spc="-30" dirty="0"/>
              <a:t> </a:t>
            </a:r>
            <a:r>
              <a:rPr spc="-10" dirty="0"/>
              <a:t>customers</a:t>
            </a:r>
            <a:r>
              <a:rPr spc="-6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spc="-10" dirty="0"/>
              <a:t>churned.</a:t>
            </a:r>
          </a:p>
          <a:p>
            <a:pPr marL="354965" indent="-342265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/>
              <a:t>In</a:t>
            </a:r>
            <a:r>
              <a:rPr spc="-30" dirty="0"/>
              <a:t> </a:t>
            </a:r>
            <a:r>
              <a:rPr dirty="0"/>
              <a:t>customer</a:t>
            </a:r>
            <a:r>
              <a:rPr spc="-55" dirty="0"/>
              <a:t> </a:t>
            </a:r>
            <a:r>
              <a:rPr dirty="0"/>
              <a:t>profile.</a:t>
            </a:r>
            <a:r>
              <a:rPr spc="-75" dirty="0"/>
              <a:t> </a:t>
            </a:r>
            <a:r>
              <a:rPr dirty="0"/>
              <a:t>monthly</a:t>
            </a:r>
            <a:r>
              <a:rPr spc="-40" dirty="0"/>
              <a:t> </a:t>
            </a:r>
            <a:r>
              <a:rPr dirty="0"/>
              <a:t>charges</a:t>
            </a:r>
            <a:r>
              <a:rPr spc="-75" dirty="0"/>
              <a:t> </a:t>
            </a:r>
            <a:r>
              <a:rPr spc="-10" dirty="0"/>
              <a:t>(average)</a:t>
            </a:r>
            <a:r>
              <a:rPr spc="-65" dirty="0"/>
              <a:t> </a:t>
            </a:r>
            <a:r>
              <a:rPr dirty="0"/>
              <a:t>were</a:t>
            </a:r>
            <a:r>
              <a:rPr spc="-60" dirty="0"/>
              <a:t> </a:t>
            </a:r>
            <a:r>
              <a:rPr dirty="0"/>
              <a:t>$64.76.</a:t>
            </a:r>
            <a:r>
              <a:rPr spc="-70" dirty="0"/>
              <a:t> </a:t>
            </a:r>
            <a:r>
              <a:rPr spc="-25" dirty="0"/>
              <a:t>But</a:t>
            </a:r>
          </a:p>
          <a:p>
            <a:pPr marL="355600">
              <a:lnSpc>
                <a:spcPts val="2280"/>
              </a:lnSpc>
            </a:pPr>
            <a:r>
              <a:rPr dirty="0"/>
              <a:t>in</a:t>
            </a:r>
            <a:r>
              <a:rPr spc="-5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churner</a:t>
            </a:r>
            <a:r>
              <a:rPr spc="-75" dirty="0"/>
              <a:t> </a:t>
            </a:r>
            <a:r>
              <a:rPr dirty="0"/>
              <a:t>profile.</a:t>
            </a:r>
            <a:r>
              <a:rPr spc="-65" dirty="0"/>
              <a:t> </a:t>
            </a:r>
            <a:r>
              <a:rPr dirty="0"/>
              <a:t>monthly</a:t>
            </a:r>
            <a:r>
              <a:rPr spc="-45" dirty="0"/>
              <a:t> </a:t>
            </a:r>
            <a:r>
              <a:rPr dirty="0"/>
              <a:t>charges</a:t>
            </a:r>
            <a:r>
              <a:rPr spc="-65" dirty="0"/>
              <a:t> </a:t>
            </a:r>
            <a:r>
              <a:rPr spc="-10" dirty="0"/>
              <a:t>(average)</a:t>
            </a:r>
            <a:r>
              <a:rPr spc="-65" dirty="0"/>
              <a:t> </a:t>
            </a:r>
            <a:r>
              <a:rPr dirty="0"/>
              <a:t>were</a:t>
            </a:r>
            <a:r>
              <a:rPr spc="-50" dirty="0"/>
              <a:t> </a:t>
            </a:r>
            <a:r>
              <a:rPr spc="-10" dirty="0"/>
              <a:t>$74.44.</a:t>
            </a:r>
          </a:p>
          <a:p>
            <a:pPr marL="355600" marR="315595" indent="-342900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In</a:t>
            </a:r>
            <a:r>
              <a:rPr spc="-30" dirty="0"/>
              <a:t> </a:t>
            </a:r>
            <a:r>
              <a:rPr dirty="0"/>
              <a:t>customer</a:t>
            </a:r>
            <a:r>
              <a:rPr spc="-55" dirty="0"/>
              <a:t> </a:t>
            </a:r>
            <a:r>
              <a:rPr dirty="0"/>
              <a:t>profile.</a:t>
            </a:r>
            <a:r>
              <a:rPr spc="-70" dirty="0"/>
              <a:t> </a:t>
            </a:r>
            <a:r>
              <a:rPr dirty="0"/>
              <a:t>total</a:t>
            </a:r>
            <a:r>
              <a:rPr spc="-45" dirty="0"/>
              <a:t> </a:t>
            </a:r>
            <a:r>
              <a:rPr dirty="0"/>
              <a:t>charges</a:t>
            </a:r>
            <a:r>
              <a:rPr spc="-60" dirty="0"/>
              <a:t> </a:t>
            </a:r>
            <a:r>
              <a:rPr spc="-10" dirty="0"/>
              <a:t>(average)</a:t>
            </a:r>
            <a:r>
              <a:rPr spc="-75" dirty="0"/>
              <a:t> </a:t>
            </a:r>
            <a:r>
              <a:rPr dirty="0"/>
              <a:t>was</a:t>
            </a:r>
            <a:r>
              <a:rPr spc="-45" dirty="0"/>
              <a:t> </a:t>
            </a:r>
            <a:r>
              <a:rPr dirty="0"/>
              <a:t>$2283.</a:t>
            </a:r>
            <a:r>
              <a:rPr spc="-65" dirty="0"/>
              <a:t> </a:t>
            </a:r>
            <a:r>
              <a:rPr dirty="0"/>
              <a:t>But</a:t>
            </a:r>
            <a:r>
              <a:rPr spc="-30" dirty="0"/>
              <a:t> </a:t>
            </a:r>
            <a:r>
              <a:rPr spc="-25" dirty="0"/>
              <a:t>in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churner</a:t>
            </a:r>
            <a:r>
              <a:rPr spc="-65" dirty="0"/>
              <a:t> </a:t>
            </a:r>
            <a:r>
              <a:rPr dirty="0"/>
              <a:t>profile.</a:t>
            </a:r>
            <a:r>
              <a:rPr spc="-70" dirty="0"/>
              <a:t> </a:t>
            </a:r>
            <a:r>
              <a:rPr dirty="0"/>
              <a:t>monthly</a:t>
            </a:r>
            <a:r>
              <a:rPr spc="-30" dirty="0"/>
              <a:t> </a:t>
            </a:r>
            <a:r>
              <a:rPr dirty="0"/>
              <a:t>charges</a:t>
            </a:r>
            <a:r>
              <a:rPr spc="-65" dirty="0"/>
              <a:t> </a:t>
            </a:r>
            <a:r>
              <a:rPr spc="-10" dirty="0"/>
              <a:t>(average)</a:t>
            </a:r>
            <a:r>
              <a:rPr spc="-65" dirty="0"/>
              <a:t> </a:t>
            </a:r>
            <a:r>
              <a:rPr dirty="0"/>
              <a:t>were</a:t>
            </a:r>
            <a:r>
              <a:rPr spc="-50" dirty="0"/>
              <a:t> </a:t>
            </a:r>
            <a:r>
              <a:rPr spc="-10" dirty="0"/>
              <a:t>$1522.</a:t>
            </a:r>
          </a:p>
          <a:p>
            <a:pPr marL="355600" marR="300990" indent="-342900">
              <a:lnSpc>
                <a:spcPts val="2160"/>
              </a:lnSpc>
              <a:spcBef>
                <a:spcPts val="10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In</a:t>
            </a:r>
            <a:r>
              <a:rPr spc="-25" dirty="0"/>
              <a:t> </a:t>
            </a:r>
            <a:r>
              <a:rPr dirty="0"/>
              <a:t>telecom</a:t>
            </a:r>
            <a:r>
              <a:rPr spc="-50" dirty="0"/>
              <a:t> </a:t>
            </a:r>
            <a:r>
              <a:rPr dirty="0"/>
              <a:t>analysis</a:t>
            </a:r>
            <a:r>
              <a:rPr spc="-60" dirty="0"/>
              <a:t> </a:t>
            </a:r>
            <a:r>
              <a:rPr dirty="0"/>
              <a:t>73.46%</a:t>
            </a:r>
            <a:r>
              <a:rPr spc="-7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retained</a:t>
            </a:r>
            <a:r>
              <a:rPr spc="-65" dirty="0"/>
              <a:t> </a:t>
            </a:r>
            <a:r>
              <a:rPr spc="-10" dirty="0"/>
              <a:t>customers</a:t>
            </a:r>
            <a:r>
              <a:rPr spc="-65" dirty="0"/>
              <a:t> </a:t>
            </a:r>
            <a:r>
              <a:rPr dirty="0"/>
              <a:t>are</a:t>
            </a:r>
            <a:r>
              <a:rPr spc="-50" dirty="0"/>
              <a:t> </a:t>
            </a:r>
            <a:r>
              <a:rPr dirty="0"/>
              <a:t>there</a:t>
            </a:r>
            <a:r>
              <a:rPr spc="-60" dirty="0"/>
              <a:t> </a:t>
            </a:r>
            <a:r>
              <a:rPr spc="-50" dirty="0"/>
              <a:t>&amp; </a:t>
            </a:r>
            <a:r>
              <a:rPr dirty="0"/>
              <a:t>26.54%</a:t>
            </a:r>
            <a:r>
              <a:rPr spc="-5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churn</a:t>
            </a:r>
            <a:r>
              <a:rPr spc="-30" dirty="0"/>
              <a:t> </a:t>
            </a:r>
            <a:r>
              <a:rPr spc="-10" dirty="0"/>
              <a:t>customers</a:t>
            </a:r>
            <a:r>
              <a:rPr spc="-35" dirty="0"/>
              <a:t> </a:t>
            </a:r>
            <a:r>
              <a:rPr dirty="0"/>
              <a:t>are</a:t>
            </a:r>
            <a:r>
              <a:rPr spc="-30" dirty="0"/>
              <a:t> </a:t>
            </a:r>
            <a:r>
              <a:rPr spc="-10" dirty="0"/>
              <a:t>there.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288" y="0"/>
            <a:ext cx="1442466" cy="92278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52029" y="-50800"/>
            <a:ext cx="1018540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1905" algn="ctr">
              <a:lnSpc>
                <a:spcPct val="91800"/>
              </a:lnSpc>
              <a:spcBef>
                <a:spcPts val="300"/>
              </a:spcBef>
            </a:pPr>
            <a:r>
              <a:rPr sz="2000" b="0" spc="-10" dirty="0">
                <a:latin typeface="Calibri Light"/>
                <a:cs typeface="Calibri Light"/>
              </a:rPr>
              <a:t>Telecom Customer Profile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8428" y="569950"/>
            <a:ext cx="983754" cy="3284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83471" y="538733"/>
            <a:ext cx="539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3E3E3E"/>
                </a:solidFill>
                <a:latin typeface="Calibri Light"/>
                <a:cs typeface="Calibri Light"/>
              </a:rPr>
              <a:t>7043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3940" y="1173467"/>
            <a:ext cx="1642110" cy="1028065"/>
            <a:chOff x="4853940" y="1173467"/>
            <a:chExt cx="1642110" cy="10280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940" y="1173467"/>
              <a:ext cx="1454658" cy="10081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0680" y="1938528"/>
              <a:ext cx="1055370" cy="2628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54015" y="1323558"/>
            <a:ext cx="1285875" cy="8832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R="34925" algn="r">
              <a:lnSpc>
                <a:spcPct val="100000"/>
              </a:lnSpc>
              <a:spcBef>
                <a:spcPts val="1075"/>
              </a:spcBef>
            </a:pPr>
            <a:r>
              <a:rPr sz="2000" dirty="0">
                <a:solidFill>
                  <a:srgbClr val="FFFFFF"/>
                </a:solidFill>
                <a:latin typeface="Calibri Light"/>
                <a:cs typeface="Calibri Light"/>
              </a:rPr>
              <a:t>Male</a:t>
            </a: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</a:t>
            </a:r>
            <a:endParaRPr sz="2000">
              <a:latin typeface="Calibri Light"/>
              <a:cs typeface="Calibri Light"/>
            </a:endParaRPr>
          </a:p>
          <a:p>
            <a:pPr marR="5080" algn="r">
              <a:lnSpc>
                <a:spcPct val="100000"/>
              </a:lnSpc>
              <a:spcBef>
                <a:spcPts val="975"/>
              </a:spcBef>
            </a:pPr>
            <a:r>
              <a:rPr sz="2000" spc="-20" dirty="0">
                <a:solidFill>
                  <a:srgbClr val="3E3E3E"/>
                </a:solidFill>
                <a:latin typeface="Calibri Light"/>
                <a:cs typeface="Calibri Light"/>
              </a:rPr>
              <a:t>3555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41592" y="1162799"/>
            <a:ext cx="1553845" cy="1043305"/>
            <a:chOff x="6641592" y="1162799"/>
            <a:chExt cx="1553845" cy="10433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1592" y="1162799"/>
              <a:ext cx="1267218" cy="10309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1464" y="1914118"/>
              <a:ext cx="1053846" cy="2918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91273" y="1308607"/>
            <a:ext cx="1049020" cy="8877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6515" marR="284480" indent="-44450">
              <a:lnSpc>
                <a:spcPts val="2210"/>
              </a:lnSpc>
              <a:spcBef>
                <a:spcPts val="33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Female Profile</a:t>
            </a:r>
            <a:endParaRPr sz="2000">
              <a:latin typeface="Calibri Light"/>
              <a:cs typeface="Calibri Light"/>
            </a:endParaRPr>
          </a:p>
          <a:p>
            <a:pPr marL="523875">
              <a:lnSpc>
                <a:spcPts val="2130"/>
              </a:lnSpc>
            </a:pPr>
            <a:r>
              <a:rPr sz="2000" spc="-20" dirty="0">
                <a:solidFill>
                  <a:srgbClr val="3E3E3E"/>
                </a:solidFill>
                <a:latin typeface="Calibri Light"/>
                <a:cs typeface="Calibri Light"/>
              </a:rPr>
              <a:t>3488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66176" y="1141463"/>
            <a:ext cx="1972945" cy="1040765"/>
            <a:chOff x="8266176" y="1141463"/>
            <a:chExt cx="1972945" cy="104076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176" y="1141463"/>
              <a:ext cx="1660398" cy="10005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6608" y="1874507"/>
              <a:ext cx="802385" cy="3070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431530" y="1271777"/>
            <a:ext cx="1772920" cy="8921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44500" indent="222250">
              <a:lnSpc>
                <a:spcPts val="2210"/>
              </a:lnSpc>
              <a:spcBef>
                <a:spcPts val="33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Monthly charges(Avg)</a:t>
            </a:r>
            <a:endParaRPr sz="2000">
              <a:latin typeface="Calibri Light"/>
              <a:cs typeface="Calibri Light"/>
            </a:endParaRPr>
          </a:p>
          <a:p>
            <a:pPr marL="1059180">
              <a:lnSpc>
                <a:spcPts val="2165"/>
              </a:lnSpc>
            </a:pPr>
            <a:r>
              <a:rPr sz="2000" spc="-10" dirty="0">
                <a:solidFill>
                  <a:srgbClr val="3E3E3E"/>
                </a:solidFill>
                <a:latin typeface="Calibri Light"/>
                <a:cs typeface="Calibri Light"/>
              </a:rPr>
              <a:t>$64.76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308335" y="1197851"/>
            <a:ext cx="1811655" cy="991869"/>
            <a:chOff x="10308335" y="1197851"/>
            <a:chExt cx="1811655" cy="991869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8335" y="1197851"/>
              <a:ext cx="1660398" cy="9090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5763" y="1866874"/>
              <a:ext cx="1053858" cy="32235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462006" y="1282064"/>
            <a:ext cx="1467485" cy="8820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19100" marR="113030" indent="-407034">
              <a:lnSpc>
                <a:spcPts val="2210"/>
              </a:lnSpc>
              <a:spcBef>
                <a:spcPts val="335"/>
              </a:spcBef>
            </a:pPr>
            <a:r>
              <a:rPr sz="2000" spc="-30" dirty="0">
                <a:solidFill>
                  <a:srgbClr val="FFFFFF"/>
                </a:solidFill>
                <a:latin typeface="Calibri Light"/>
                <a:cs typeface="Calibri Light"/>
              </a:rPr>
              <a:t>Total</a:t>
            </a:r>
            <a:r>
              <a:rPr sz="20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charges (Avg)</a:t>
            </a:r>
            <a:endParaRPr sz="2000">
              <a:latin typeface="Calibri Light"/>
              <a:cs typeface="Calibri Light"/>
            </a:endParaRPr>
          </a:p>
          <a:p>
            <a:pPr marL="813435">
              <a:lnSpc>
                <a:spcPts val="2085"/>
              </a:lnSpc>
            </a:pPr>
            <a:r>
              <a:rPr sz="2000" spc="-10" dirty="0">
                <a:solidFill>
                  <a:srgbClr val="3E3E3E"/>
                </a:solidFill>
                <a:latin typeface="Calibri Light"/>
                <a:cs typeface="Calibri Light"/>
              </a:rPr>
              <a:t>$2283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91353" y="0"/>
            <a:ext cx="6268720" cy="1235710"/>
            <a:chOff x="5491353" y="0"/>
            <a:chExt cx="6268720" cy="1235710"/>
          </a:xfrm>
        </p:grpSpPr>
        <p:sp>
          <p:nvSpPr>
            <p:cNvPr id="26" name="object 26"/>
            <p:cNvSpPr/>
            <p:nvPr/>
          </p:nvSpPr>
          <p:spPr>
            <a:xfrm>
              <a:off x="5500878" y="921258"/>
              <a:ext cx="5608955" cy="304800"/>
            </a:xfrm>
            <a:custGeom>
              <a:avLst/>
              <a:gdLst/>
              <a:ahLst/>
              <a:cxnLst/>
              <a:rect l="l" t="t" r="r" b="b"/>
              <a:pathLst>
                <a:path w="5608955" h="304800">
                  <a:moveTo>
                    <a:pt x="5608320" y="89915"/>
                  </a:moveTo>
                  <a:lnTo>
                    <a:pt x="5608320" y="304545"/>
                  </a:lnTo>
                </a:path>
                <a:path w="5608955" h="304800">
                  <a:moveTo>
                    <a:pt x="2866644" y="89915"/>
                  </a:moveTo>
                  <a:lnTo>
                    <a:pt x="5608574" y="89915"/>
                  </a:lnTo>
                </a:path>
                <a:path w="5608955" h="304800">
                  <a:moveTo>
                    <a:pt x="2866008" y="89915"/>
                  </a:moveTo>
                  <a:lnTo>
                    <a:pt x="0" y="89915"/>
                  </a:lnTo>
                </a:path>
                <a:path w="5608955" h="304800">
                  <a:moveTo>
                    <a:pt x="0" y="89915"/>
                  </a:moveTo>
                  <a:lnTo>
                    <a:pt x="0" y="304545"/>
                  </a:lnTo>
                </a:path>
                <a:path w="5608955" h="304800">
                  <a:moveTo>
                    <a:pt x="1726692" y="89915"/>
                  </a:moveTo>
                  <a:lnTo>
                    <a:pt x="1726692" y="233299"/>
                  </a:lnTo>
                </a:path>
                <a:path w="5608955" h="304800">
                  <a:moveTo>
                    <a:pt x="3596640" y="89915"/>
                  </a:moveTo>
                  <a:lnTo>
                    <a:pt x="3596640" y="233299"/>
                  </a:lnTo>
                </a:path>
                <a:path w="5608955" h="304800">
                  <a:moveTo>
                    <a:pt x="2866644" y="0"/>
                  </a:moveTo>
                  <a:lnTo>
                    <a:pt x="2866644" y="88645"/>
                  </a:lnTo>
                </a:path>
              </a:pathLst>
            </a:custGeom>
            <a:ln w="19050">
              <a:solidFill>
                <a:srgbClr val="944F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7752" y="0"/>
              <a:ext cx="1552194" cy="802386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25524" y="3561588"/>
            <a:ext cx="1448562" cy="93040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693926" y="3517138"/>
            <a:ext cx="1113790" cy="8902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ct val="91800"/>
              </a:lnSpc>
              <a:spcBef>
                <a:spcPts val="300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Churn </a:t>
            </a: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Customers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0235" y="4137647"/>
            <a:ext cx="986802" cy="32995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902457" y="4128261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Calibri Light"/>
                <a:cs typeface="Calibri Light"/>
              </a:rPr>
              <a:t>1869</a:t>
            </a:r>
            <a:endParaRPr sz="1800">
              <a:latin typeface="Calibri Light"/>
              <a:cs typeface="Calibri Ligh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0" y="4780788"/>
            <a:ext cx="1052830" cy="1019175"/>
            <a:chOff x="0" y="4780788"/>
            <a:chExt cx="1052830" cy="1019175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4780788"/>
              <a:ext cx="959370" cy="10127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535168"/>
              <a:ext cx="1052322" cy="26443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8176" y="4917185"/>
            <a:ext cx="682625" cy="88709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-635" algn="ctr">
              <a:lnSpc>
                <a:spcPct val="91200"/>
              </a:lnSpc>
              <a:spcBef>
                <a:spcPts val="315"/>
              </a:spcBef>
            </a:pPr>
            <a:r>
              <a:rPr sz="2000" spc="-20" dirty="0">
                <a:solidFill>
                  <a:srgbClr val="FFFFFF"/>
                </a:solidFill>
                <a:latin typeface="Calibri Light"/>
                <a:cs typeface="Calibri Light"/>
              </a:rPr>
              <a:t>Male </a:t>
            </a: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Profile </a:t>
            </a:r>
            <a:r>
              <a:rPr sz="2000" spc="-25" dirty="0">
                <a:solidFill>
                  <a:srgbClr val="3E3E3E"/>
                </a:solidFill>
                <a:latin typeface="Calibri Light"/>
                <a:cs typeface="Calibri Light"/>
              </a:rPr>
              <a:t>930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98803" y="4767071"/>
            <a:ext cx="1058545" cy="1033144"/>
            <a:chOff x="1098803" y="4767071"/>
            <a:chExt cx="1058545" cy="1033144"/>
          </a:xfrm>
        </p:grpSpPr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0139" y="4767071"/>
              <a:ext cx="928878" cy="10264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8803" y="5507735"/>
              <a:ext cx="1058430" cy="29187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01013" y="4911597"/>
            <a:ext cx="768985" cy="8788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ctr">
              <a:lnSpc>
                <a:spcPct val="89900"/>
              </a:lnSpc>
              <a:spcBef>
                <a:spcPts val="34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Female Profile </a:t>
            </a:r>
            <a:r>
              <a:rPr sz="2000" spc="-25" dirty="0">
                <a:solidFill>
                  <a:srgbClr val="3E3E3E"/>
                </a:solidFill>
                <a:latin typeface="Calibri Light"/>
                <a:cs typeface="Calibri Light"/>
              </a:rPr>
              <a:t>939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35707" y="4788408"/>
            <a:ext cx="1441450" cy="1011555"/>
            <a:chOff x="2235707" y="4788408"/>
            <a:chExt cx="1441450" cy="1011555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5707" y="4788408"/>
              <a:ext cx="1006602" cy="10050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40735" y="5489448"/>
              <a:ext cx="835926" cy="31015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296414" y="4921377"/>
            <a:ext cx="1328420" cy="8604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48895" marR="446405" indent="-36830">
              <a:lnSpc>
                <a:spcPts val="2210"/>
              </a:lnSpc>
              <a:spcBef>
                <a:spcPts val="33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Monthly charges</a:t>
            </a:r>
            <a:endParaRPr sz="2000">
              <a:latin typeface="Calibri Light"/>
              <a:cs typeface="Calibri Light"/>
            </a:endParaRPr>
          </a:p>
          <a:p>
            <a:pPr marL="614680">
              <a:lnSpc>
                <a:spcPts val="1914"/>
              </a:lnSpc>
            </a:pPr>
            <a:r>
              <a:rPr sz="2000" spc="-10" dirty="0">
                <a:solidFill>
                  <a:srgbClr val="3E3E3E"/>
                </a:solidFill>
                <a:latin typeface="Calibri Light"/>
                <a:cs typeface="Calibri Light"/>
              </a:rPr>
              <a:t>$74.44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700271" y="4762500"/>
            <a:ext cx="1136650" cy="1037590"/>
            <a:chOff x="3700271" y="4762500"/>
            <a:chExt cx="1136650" cy="1037590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00271" y="4762500"/>
              <a:ext cx="1130046" cy="9334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79519" y="5475731"/>
              <a:ext cx="1056906" cy="32387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859784" y="4859782"/>
            <a:ext cx="814069" cy="9150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49225">
              <a:lnSpc>
                <a:spcPts val="2210"/>
              </a:lnSpc>
              <a:spcBef>
                <a:spcPts val="33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Total charges</a:t>
            </a:r>
            <a:endParaRPr sz="2000">
              <a:latin typeface="Calibri Light"/>
              <a:cs typeface="Calibri Light"/>
            </a:endParaRPr>
          </a:p>
          <a:p>
            <a:pPr marL="131445">
              <a:lnSpc>
                <a:spcPts val="2345"/>
              </a:lnSpc>
            </a:pPr>
            <a:r>
              <a:rPr sz="2000" spc="-10" dirty="0">
                <a:solidFill>
                  <a:srgbClr val="3E3E3E"/>
                </a:solidFill>
                <a:latin typeface="Calibri Light"/>
                <a:cs typeface="Calibri Light"/>
              </a:rPr>
              <a:t>$1532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2533" y="4490465"/>
            <a:ext cx="3840479" cy="273685"/>
          </a:xfrm>
          <a:custGeom>
            <a:avLst/>
            <a:gdLst/>
            <a:ahLst/>
            <a:cxnLst/>
            <a:rect l="l" t="t" r="r" b="b"/>
            <a:pathLst>
              <a:path w="3840479" h="273685">
                <a:moveTo>
                  <a:pt x="3840479" y="114299"/>
                </a:moveTo>
                <a:lnTo>
                  <a:pt x="3840479" y="273303"/>
                </a:lnTo>
              </a:path>
              <a:path w="3840479" h="273685">
                <a:moveTo>
                  <a:pt x="0" y="114299"/>
                </a:moveTo>
                <a:lnTo>
                  <a:pt x="3840479" y="114299"/>
                </a:lnTo>
              </a:path>
              <a:path w="3840479" h="273685">
                <a:moveTo>
                  <a:pt x="0" y="114299"/>
                </a:moveTo>
                <a:lnTo>
                  <a:pt x="0" y="273303"/>
                </a:lnTo>
              </a:path>
              <a:path w="3840479" h="273685">
                <a:moveTo>
                  <a:pt x="1120140" y="114299"/>
                </a:moveTo>
                <a:lnTo>
                  <a:pt x="1120140" y="273303"/>
                </a:lnTo>
              </a:path>
              <a:path w="3840479" h="273685">
                <a:moveTo>
                  <a:pt x="2342388" y="114299"/>
                </a:moveTo>
                <a:lnTo>
                  <a:pt x="2342388" y="273303"/>
                </a:lnTo>
              </a:path>
              <a:path w="3840479" h="273685">
                <a:moveTo>
                  <a:pt x="1783079" y="0"/>
                </a:moveTo>
                <a:lnTo>
                  <a:pt x="1783079" y="113664"/>
                </a:lnTo>
              </a:path>
            </a:pathLst>
          </a:custGeom>
          <a:ln w="19050">
            <a:solidFill>
              <a:srgbClr val="A329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522457" y="63499"/>
            <a:ext cx="930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Retained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29493" y="368300"/>
            <a:ext cx="1113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201400" y="699516"/>
            <a:ext cx="938022" cy="31775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1277092" y="677926"/>
            <a:ext cx="778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3E3E3E"/>
                </a:solidFill>
                <a:latin typeface="Calibri Light"/>
                <a:cs typeface="Calibri Light"/>
              </a:rPr>
              <a:t>73.46%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42644" y="5935979"/>
            <a:ext cx="1469897" cy="790206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469897" y="6015938"/>
            <a:ext cx="111379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 Light"/>
                <a:cs typeface="Calibri Light"/>
              </a:rPr>
              <a:t>Churn</a:t>
            </a:r>
            <a:endParaRPr sz="1800">
              <a:latin typeface="Calibri Light"/>
              <a:cs typeface="Calibri Light"/>
            </a:endParaRPr>
          </a:p>
          <a:p>
            <a:pPr marL="12700">
              <a:lnSpc>
                <a:spcPts val="2395"/>
              </a:lnSpc>
            </a:pPr>
            <a:r>
              <a:rPr sz="2000" spc="-10" dirty="0">
                <a:solidFill>
                  <a:srgbClr val="FFFFFF"/>
                </a:solidFill>
                <a:latin typeface="Calibri Light"/>
                <a:cs typeface="Calibri Light"/>
              </a:rPr>
              <a:t>Customers</a:t>
            </a:r>
            <a:endParaRPr sz="2000">
              <a:latin typeface="Calibri Light"/>
              <a:cs typeface="Calibri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576829" y="6513321"/>
            <a:ext cx="887730" cy="351155"/>
            <a:chOff x="2576829" y="6513321"/>
            <a:chExt cx="887730" cy="351155"/>
          </a:xfrm>
        </p:grpSpPr>
        <p:sp>
          <p:nvSpPr>
            <p:cNvPr id="56" name="object 56"/>
            <p:cNvSpPr/>
            <p:nvPr/>
          </p:nvSpPr>
          <p:spPr>
            <a:xfrm>
              <a:off x="2583179" y="6519671"/>
              <a:ext cx="875030" cy="338455"/>
            </a:xfrm>
            <a:custGeom>
              <a:avLst/>
              <a:gdLst/>
              <a:ahLst/>
              <a:cxnLst/>
              <a:rect l="l" t="t" r="r" b="b"/>
              <a:pathLst>
                <a:path w="875029" h="338454">
                  <a:moveTo>
                    <a:pt x="818387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874775" y="338327"/>
                  </a:lnTo>
                  <a:lnTo>
                    <a:pt x="874775" y="56387"/>
                  </a:lnTo>
                  <a:lnTo>
                    <a:pt x="870340" y="34440"/>
                  </a:lnTo>
                  <a:lnTo>
                    <a:pt x="858250" y="16516"/>
                  </a:lnTo>
                  <a:lnTo>
                    <a:pt x="840325" y="4431"/>
                  </a:lnTo>
                  <a:lnTo>
                    <a:pt x="818387" y="0"/>
                  </a:lnTo>
                  <a:close/>
                </a:path>
              </a:pathLst>
            </a:custGeom>
            <a:solidFill>
              <a:srgbClr val="FF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83179" y="6519671"/>
              <a:ext cx="875030" cy="338455"/>
            </a:xfrm>
            <a:custGeom>
              <a:avLst/>
              <a:gdLst/>
              <a:ahLst/>
              <a:cxnLst/>
              <a:rect l="l" t="t" r="r" b="b"/>
              <a:pathLst>
                <a:path w="875029" h="338454">
                  <a:moveTo>
                    <a:pt x="0" y="0"/>
                  </a:moveTo>
                  <a:lnTo>
                    <a:pt x="818387" y="0"/>
                  </a:lnTo>
                  <a:lnTo>
                    <a:pt x="840325" y="4431"/>
                  </a:lnTo>
                  <a:lnTo>
                    <a:pt x="858250" y="16516"/>
                  </a:lnTo>
                  <a:lnTo>
                    <a:pt x="870340" y="34440"/>
                  </a:lnTo>
                  <a:lnTo>
                    <a:pt x="874775" y="56387"/>
                  </a:lnTo>
                  <a:lnTo>
                    <a:pt x="874775" y="338327"/>
                  </a:lnTo>
                  <a:lnTo>
                    <a:pt x="0" y="3383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C3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662554" y="6525259"/>
            <a:ext cx="70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Calibri Light"/>
                <a:cs typeface="Calibri Light"/>
              </a:rPr>
              <a:t>26.54%</a:t>
            </a:r>
            <a:endParaRPr sz="1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4041</Words>
  <Application>Microsoft Office PowerPoint</Application>
  <PresentationFormat>Widescreen</PresentationFormat>
  <Paragraphs>287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MT</vt:lpstr>
      <vt:lpstr>Bahnschrift</vt:lpstr>
      <vt:lpstr>Calibri Light</vt:lpstr>
      <vt:lpstr>Corbel</vt:lpstr>
      <vt:lpstr>Office Theme</vt:lpstr>
      <vt:lpstr>PowerPoint Presentation</vt:lpstr>
      <vt:lpstr>PowerPoint Presentation</vt:lpstr>
      <vt:lpstr>ABOUT PROJECT</vt:lpstr>
      <vt:lpstr>PowerPoint Presentation</vt:lpstr>
      <vt:lpstr>INSIGHTSTO BE FOUND</vt:lpstr>
      <vt:lpstr>INSIGHTSTO BE FOUND</vt:lpstr>
      <vt:lpstr>INSIGHTSTO BE FOUND</vt:lpstr>
      <vt:lpstr>PowerPoint Presentation</vt:lpstr>
      <vt:lpstr>Telecom Customer Profile</vt:lpstr>
      <vt:lpstr>PowerPoint Presentation</vt:lpstr>
      <vt:lpstr>in churner profile its 644(34.46%).</vt:lpstr>
      <vt:lpstr>PowerPoint Presentation</vt:lpstr>
      <vt:lpstr>of male and female customers.</vt:lpstr>
      <vt:lpstr>equal distribution of male and female young &amp; old customers.</vt:lpstr>
      <vt:lpstr>PowerPoint Presentation</vt:lpstr>
      <vt:lpstr>distribution of male and female customers.</vt:lpstr>
      <vt:lpstr>PowerPoint Presentation</vt:lpstr>
      <vt:lpstr>PowerPoint Presentation</vt:lpstr>
      <vt:lpstr>45.4% and total customers are 19.98%.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CUSTOMER CHURN ANALYSIS</dc:title>
  <dc:creator>rajesh tank</dc:creator>
  <cp:lastModifiedBy>Rahul Reddy</cp:lastModifiedBy>
  <cp:revision>1</cp:revision>
  <dcterms:created xsi:type="dcterms:W3CDTF">2024-06-09T14:24:37Z</dcterms:created>
  <dcterms:modified xsi:type="dcterms:W3CDTF">2024-06-09T14:33:15Z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2024-06-09T00:00:00Z</vt:filetime>
  </property>
  <property fmtid="{D5CDD505-2E9C-101B-9397-08002B2CF9AE}" pid="5" name="Producer">
    <vt:lpwstr>Microsoft® PowerPoint® 2019</vt:lpwstr>
  </property>
</Properties>
</file>